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24"/>
  </p:notesMasterIdLst>
  <p:handoutMasterIdLst>
    <p:handoutMasterId r:id="rId25"/>
  </p:handoutMasterIdLst>
  <p:sldIdLst>
    <p:sldId id="385" r:id="rId5"/>
    <p:sldId id="2536" r:id="rId6"/>
    <p:sldId id="2542" r:id="rId7"/>
    <p:sldId id="2543" r:id="rId8"/>
    <p:sldId id="2546" r:id="rId9"/>
    <p:sldId id="2544" r:id="rId10"/>
    <p:sldId id="2549" r:id="rId11"/>
    <p:sldId id="2551" r:id="rId12"/>
    <p:sldId id="292" r:id="rId13"/>
    <p:sldId id="2547" r:id="rId14"/>
    <p:sldId id="2548" r:id="rId15"/>
    <p:sldId id="2555" r:id="rId16"/>
    <p:sldId id="2554" r:id="rId17"/>
    <p:sldId id="2556" r:id="rId18"/>
    <p:sldId id="2557" r:id="rId19"/>
    <p:sldId id="2552" r:id="rId20"/>
    <p:sldId id="2553" r:id="rId21"/>
    <p:sldId id="2558" r:id="rId22"/>
    <p:sldId id="2559" r:id="rId2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24"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yotsna Venugopal" initials="JV" lastIdx="22" clrIdx="0">
    <p:extLst>
      <p:ext uri="{19B8F6BF-5375-455C-9EA6-DF929625EA0E}">
        <p15:presenceInfo xmlns:p15="http://schemas.microsoft.com/office/powerpoint/2012/main" userId="S::jyotsna.venugopal@audacityhealth.com::7f5bccb9-e6d9-4168-84be-121ac8b43690" providerId="AD"/>
      </p:ext>
    </p:extLst>
  </p:cmAuthor>
  <p:cmAuthor id="2" name="Blandine Chazarin" initials="BC" lastIdx="12" clrIdx="1">
    <p:extLst>
      <p:ext uri="{19B8F6BF-5375-455C-9EA6-DF929625EA0E}">
        <p15:presenceInfo xmlns:p15="http://schemas.microsoft.com/office/powerpoint/2012/main" userId="Blandine Chazarin" providerId="None"/>
      </p:ext>
    </p:extLst>
  </p:cmAuthor>
  <p:cmAuthor id="3" name="Van Eyk, Jennifer" initials="VEJ" lastIdx="2" clrIdx="2">
    <p:extLst>
      <p:ext uri="{19B8F6BF-5375-455C-9EA6-DF929625EA0E}">
        <p15:presenceInfo xmlns:p15="http://schemas.microsoft.com/office/powerpoint/2012/main" userId="S::jennifer.vaneyk@cshs.org::f5d427ad-2f18-48ad-b4fc-1a41c5fcf24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CCAC"/>
    <a:srgbClr val="129ABF"/>
    <a:srgbClr val="B3E6E6"/>
    <a:srgbClr val="000000"/>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92" autoAdjust="0"/>
    <p:restoredTop sz="94664" autoAdjust="0"/>
  </p:normalViewPr>
  <p:slideViewPr>
    <p:cSldViewPr snapToGrid="0" snapToObjects="1" showGuides="1">
      <p:cViewPr varScale="1">
        <p:scale>
          <a:sx n="107" d="100"/>
          <a:sy n="107" d="100"/>
        </p:scale>
        <p:origin x="571" y="82"/>
      </p:cViewPr>
      <p:guideLst>
        <p:guide orient="horz" pos="1524"/>
        <p:guide pos="2880"/>
      </p:guideLst>
    </p:cSldViewPr>
  </p:slideViewPr>
  <p:notesTextViewPr>
    <p:cViewPr>
      <p:scale>
        <a:sx n="1" d="1"/>
        <a:sy n="1" d="1"/>
      </p:scale>
      <p:origin x="0" y="0"/>
    </p:cViewPr>
  </p:notesTextViewPr>
  <p:sorterViewPr>
    <p:cViewPr varScale="1">
      <p:scale>
        <a:sx n="1" d="1"/>
        <a:sy n="1" d="1"/>
      </p:scale>
      <p:origin x="0" y="0"/>
    </p:cViewPr>
  </p:sorterViewPr>
  <p:notesViewPr>
    <p:cSldViewPr snapToGrid="0" snapToObjects="1" showGuide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1"/>
          <c:order val="0"/>
          <c:spPr>
            <a:ln w="28575">
              <a:noFill/>
            </a:ln>
          </c:spPr>
          <c:marker>
            <c:symbol val="square"/>
            <c:size val="9"/>
          </c:marker>
          <c:trendline>
            <c:spPr>
              <a:ln w="19050"/>
            </c:spPr>
            <c:trendlineType val="linear"/>
            <c:dispRSqr val="0"/>
            <c:dispEq val="0"/>
          </c:trendline>
          <c:errBars>
            <c:errDir val="y"/>
            <c:errBarType val="both"/>
            <c:errValType val="cust"/>
            <c:noEndCap val="0"/>
            <c:plus>
              <c:numRef>
                <c:f>Sheet1!$D$1:$D$7</c:f>
                <c:numCache>
                  <c:formatCode>General</c:formatCode>
                  <c:ptCount val="7"/>
                  <c:pt idx="0">
                    <c:v>10</c:v>
                  </c:pt>
                  <c:pt idx="1">
                    <c:v>5</c:v>
                  </c:pt>
                  <c:pt idx="2">
                    <c:v>2.5</c:v>
                  </c:pt>
                  <c:pt idx="3">
                    <c:v>1.25</c:v>
                  </c:pt>
                  <c:pt idx="4">
                    <c:v>0.625</c:v>
                  </c:pt>
                  <c:pt idx="5">
                    <c:v>0.3125</c:v>
                  </c:pt>
                  <c:pt idx="6">
                    <c:v>0.15625</c:v>
                  </c:pt>
                </c:numCache>
              </c:numRef>
            </c:plus>
            <c:minus>
              <c:numRef>
                <c:f>Sheet1!$D$1:$D$7</c:f>
                <c:numCache>
                  <c:formatCode>General</c:formatCode>
                  <c:ptCount val="7"/>
                  <c:pt idx="0">
                    <c:v>10</c:v>
                  </c:pt>
                  <c:pt idx="1">
                    <c:v>5</c:v>
                  </c:pt>
                  <c:pt idx="2">
                    <c:v>2.5</c:v>
                  </c:pt>
                  <c:pt idx="3">
                    <c:v>1.25</c:v>
                  </c:pt>
                  <c:pt idx="4">
                    <c:v>0.625</c:v>
                  </c:pt>
                  <c:pt idx="5">
                    <c:v>0.3125</c:v>
                  </c:pt>
                  <c:pt idx="6">
                    <c:v>0.15625</c:v>
                  </c:pt>
                </c:numCache>
              </c:numRef>
            </c:minus>
            <c:spPr>
              <a:ln w="19050"/>
            </c:spPr>
          </c:errBars>
          <c:errBars>
            <c:errDir val="x"/>
            <c:errBarType val="both"/>
            <c:errValType val="fixedVal"/>
            <c:noEndCap val="0"/>
            <c:val val="1"/>
          </c:errBars>
          <c:xVal>
            <c:numRef>
              <c:f>Sheet1!$A$1:$A$7</c:f>
              <c:numCache>
                <c:formatCode>General</c:formatCode>
                <c:ptCount val="7"/>
                <c:pt idx="0">
                  <c:v>100</c:v>
                </c:pt>
                <c:pt idx="1">
                  <c:v>50</c:v>
                </c:pt>
                <c:pt idx="2">
                  <c:v>25</c:v>
                </c:pt>
                <c:pt idx="3">
                  <c:v>12.5</c:v>
                </c:pt>
                <c:pt idx="4">
                  <c:v>6.25</c:v>
                </c:pt>
                <c:pt idx="5">
                  <c:v>3.125</c:v>
                </c:pt>
                <c:pt idx="6">
                  <c:v>1.5625</c:v>
                </c:pt>
              </c:numCache>
            </c:numRef>
          </c:xVal>
          <c:yVal>
            <c:numRef>
              <c:f>Sheet1!$B$1:$B$7</c:f>
              <c:numCache>
                <c:formatCode>General</c:formatCode>
                <c:ptCount val="7"/>
                <c:pt idx="0">
                  <c:v>100</c:v>
                </c:pt>
                <c:pt idx="1">
                  <c:v>50</c:v>
                </c:pt>
                <c:pt idx="2">
                  <c:v>25</c:v>
                </c:pt>
                <c:pt idx="3">
                  <c:v>12.5</c:v>
                </c:pt>
                <c:pt idx="4">
                  <c:v>6.25</c:v>
                </c:pt>
                <c:pt idx="5">
                  <c:v>3.125</c:v>
                </c:pt>
                <c:pt idx="6">
                  <c:v>1.5625</c:v>
                </c:pt>
              </c:numCache>
            </c:numRef>
          </c:yVal>
          <c:smooth val="0"/>
          <c:extLst>
            <c:ext xmlns:c16="http://schemas.microsoft.com/office/drawing/2014/chart" uri="{C3380CC4-5D6E-409C-BE32-E72D297353CC}">
              <c16:uniqueId val="{00000001-524D-40E0-BDB3-8D56B8FA285B}"/>
            </c:ext>
          </c:extLst>
        </c:ser>
        <c:dLbls>
          <c:showLegendKey val="0"/>
          <c:showVal val="0"/>
          <c:showCatName val="0"/>
          <c:showSerName val="0"/>
          <c:showPercent val="0"/>
          <c:showBubbleSize val="0"/>
        </c:dLbls>
        <c:axId val="177469696"/>
        <c:axId val="179638272"/>
      </c:scatterChart>
      <c:valAx>
        <c:axId val="177469696"/>
        <c:scaling>
          <c:orientation val="minMax"/>
          <c:max val="112"/>
          <c:min val="0"/>
        </c:scaling>
        <c:delete val="0"/>
        <c:axPos val="b"/>
        <c:numFmt formatCode="General" sourceLinked="1"/>
        <c:majorTickMark val="out"/>
        <c:minorTickMark val="none"/>
        <c:tickLblPos val="none"/>
        <c:spPr>
          <a:ln w="19050"/>
        </c:spPr>
        <c:crossAx val="179638272"/>
        <c:crosses val="autoZero"/>
        <c:crossBetween val="midCat"/>
      </c:valAx>
      <c:valAx>
        <c:axId val="179638272"/>
        <c:scaling>
          <c:orientation val="minMax"/>
          <c:max val="112"/>
          <c:min val="0"/>
        </c:scaling>
        <c:delete val="0"/>
        <c:axPos val="l"/>
        <c:numFmt formatCode="General" sourceLinked="1"/>
        <c:majorTickMark val="out"/>
        <c:minorTickMark val="none"/>
        <c:tickLblPos val="none"/>
        <c:spPr>
          <a:ln w="19050"/>
        </c:spPr>
        <c:crossAx val="177469696"/>
        <c:crosses val="autoZero"/>
        <c:crossBetween val="midCat"/>
      </c:valAx>
    </c:plotArea>
    <c:plotVisOnly val="1"/>
    <c:dispBlanksAs val="gap"/>
    <c:showDLblsOverMax val="0"/>
  </c:chart>
  <c:spPr>
    <a:ln>
      <a:solidFill>
        <a:schemeClr val="tx1"/>
      </a:solidFill>
    </a:ln>
  </c:sp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D7AFDBC-2C9D-E744-AFEB-E1E0CCDC437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D817546-E273-4E46-A59A-7D0915CFFF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6EAAD4-86B7-6445-9E24-564CF55F9E4C}" type="datetimeFigureOut">
              <a:rPr lang="en-US" smtClean="0"/>
              <a:t>11/2/2022</a:t>
            </a:fld>
            <a:endParaRPr lang="en-US" dirty="0"/>
          </a:p>
        </p:txBody>
      </p:sp>
      <p:sp>
        <p:nvSpPr>
          <p:cNvPr id="4" name="Footer Placeholder 3">
            <a:extLst>
              <a:ext uri="{FF2B5EF4-FFF2-40B4-BE49-F238E27FC236}">
                <a16:creationId xmlns:a16="http://schemas.microsoft.com/office/drawing/2014/main" id="{EA646001-FC26-4546-BEEA-713EC71F73C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E319A64-EFA1-EB4A-9208-659D7A67BFE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B00832-3DA9-BD45-8DF9-5AE149AD5C9D}" type="slidenum">
              <a:rPr lang="en-US" smtClean="0"/>
              <a:t>‹#›</a:t>
            </a:fld>
            <a:endParaRPr lang="en-US" dirty="0"/>
          </a:p>
        </p:txBody>
      </p:sp>
    </p:spTree>
    <p:extLst>
      <p:ext uri="{BB962C8B-B14F-4D97-AF65-F5344CB8AC3E}">
        <p14:creationId xmlns:p14="http://schemas.microsoft.com/office/powerpoint/2010/main" val="202461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58ECD8-40A1-7E4F-A3DC-E42CA7395149}" type="datetimeFigureOut">
              <a:rPr lang="en-US" smtClean="0"/>
              <a:t>11/2/2022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BC346B-06F2-6141-895E-093C6600B49F}" type="slidenum">
              <a:rPr lang="en-US" smtClean="0"/>
              <a:t>‹#›</a:t>
            </a:fld>
            <a:endParaRPr lang="en-US" dirty="0"/>
          </a:p>
        </p:txBody>
      </p:sp>
    </p:spTree>
    <p:extLst>
      <p:ext uri="{BB962C8B-B14F-4D97-AF65-F5344CB8AC3E}">
        <p14:creationId xmlns:p14="http://schemas.microsoft.com/office/powerpoint/2010/main" val="4067152370"/>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BC346B-06F2-6141-895E-093C6600B49F}" type="slidenum">
              <a:rPr lang="en-US" smtClean="0"/>
              <a:t>1</a:t>
            </a:fld>
            <a:endParaRPr lang="en-US" dirty="0"/>
          </a:p>
        </p:txBody>
      </p:sp>
    </p:spTree>
    <p:extLst>
      <p:ext uri="{BB962C8B-B14F-4D97-AF65-F5344CB8AC3E}">
        <p14:creationId xmlns:p14="http://schemas.microsoft.com/office/powerpoint/2010/main" val="301676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F81F75-861A-4A1F-9B1B-C9C369773C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Notes Placeholder 5">
            <a:extLst>
              <a:ext uri="{FF2B5EF4-FFF2-40B4-BE49-F238E27FC236}">
                <a16:creationId xmlns:a16="http://schemas.microsoft.com/office/drawing/2014/main" id="{13E1967A-2880-4887-A852-D656A0C7F3FD}"/>
              </a:ext>
            </a:extLst>
          </p:cNvPr>
          <p:cNvSpPr>
            <a:spLocks noGrp="1"/>
          </p:cNvSpPr>
          <p:nvPr>
            <p:ph type="body" sz="quarter" idx="3"/>
          </p:nvPr>
        </p:nvSpPr>
        <p:spPr/>
        <p:txBody>
          <a:bodyPr/>
          <a:lstStyle/>
          <a:p>
            <a:r>
              <a:rPr lang="en-US" dirty="0"/>
              <a:t>trapped ion mobility spectrometry-time-of-flight mass spectrometry (TIMS-TOF)</a:t>
            </a:r>
          </a:p>
        </p:txBody>
      </p:sp>
    </p:spTree>
    <p:extLst>
      <p:ext uri="{BB962C8B-B14F-4D97-AF65-F5344CB8AC3E}">
        <p14:creationId xmlns:p14="http://schemas.microsoft.com/office/powerpoint/2010/main" val="1667537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656FE8-3CE7-6B4A-BAF4-8E3E178D804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131826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E54E443-B87C-1C4F-9AB2-11BC1D8CFB9A}"/>
              </a:ext>
            </a:extLst>
          </p:cNvPr>
          <p:cNvPicPr>
            <a:picLocks noChangeAspect="1"/>
          </p:cNvPicPr>
          <p:nvPr userDrawn="1"/>
        </p:nvPicPr>
        <p:blipFill>
          <a:blip r:embed="rId2"/>
          <a:stretch>
            <a:fillRect/>
          </a:stretch>
        </p:blipFill>
        <p:spPr>
          <a:xfrm>
            <a:off x="0" y="0"/>
            <a:ext cx="9144000" cy="3968750"/>
          </a:xfrm>
          <a:prstGeom prst="rect">
            <a:avLst/>
          </a:prstGeom>
        </p:spPr>
      </p:pic>
      <p:sp>
        <p:nvSpPr>
          <p:cNvPr id="9" name="Text Placeholder 8">
            <a:extLst>
              <a:ext uri="{FF2B5EF4-FFF2-40B4-BE49-F238E27FC236}">
                <a16:creationId xmlns:a16="http://schemas.microsoft.com/office/drawing/2014/main" id="{6EFD851D-6509-4F4F-A97A-AE4E24A11A00}"/>
              </a:ext>
            </a:extLst>
          </p:cNvPr>
          <p:cNvSpPr txBox="1">
            <a:spLocks/>
          </p:cNvSpPr>
          <p:nvPr userDrawn="1"/>
        </p:nvSpPr>
        <p:spPr>
          <a:xfrm>
            <a:off x="6994278" y="4569871"/>
            <a:ext cx="1521570" cy="258532"/>
          </a:xfrm>
          <a:prstGeom prst="rect">
            <a:avLst/>
          </a:prstGeom>
        </p:spPr>
        <p:txBody>
          <a:bodyPr wrap="none">
            <a:spAutoFit/>
          </a:bodyPr>
          <a:lstStyle>
            <a:lvl1pPr marL="0" indent="0" algn="r" defTabSz="914400" rtl="0" eaLnBrk="1" latinLnBrk="0" hangingPunct="1">
              <a:lnSpc>
                <a:spcPct val="90000"/>
              </a:lnSpc>
              <a:spcBef>
                <a:spcPts val="1000"/>
              </a:spcBef>
              <a:buFontTx/>
              <a:buNone/>
              <a:defRPr sz="1800" b="0" i="0" kern="1200" baseline="0">
                <a:solidFill>
                  <a:srgbClr val="898989"/>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b="1" i="0" kern="1200" baseline="0">
                <a:solidFill>
                  <a:srgbClr val="898989"/>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200" b="1" i="0" kern="1200" baseline="0">
                <a:solidFill>
                  <a:srgbClr val="898989"/>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b="1" i="0" kern="1200" baseline="0">
                <a:solidFill>
                  <a:srgbClr val="898989"/>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200" b="1" i="0" kern="1200" baseline="0">
                <a:solidFill>
                  <a:srgbClr val="89898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baseline="0" dirty="0">
                <a:solidFill>
                  <a:schemeClr val="accent2"/>
                </a:solidFill>
                <a:latin typeface="Arial" panose="020B0604020202020204" pitchFamily="34" charset="0"/>
              </a:rPr>
              <a:t>cedars-sinai.org/pbl</a:t>
            </a:r>
          </a:p>
        </p:txBody>
      </p:sp>
      <p:sp>
        <p:nvSpPr>
          <p:cNvPr id="2" name="Title 1"/>
          <p:cNvSpPr>
            <a:spLocks noGrp="1"/>
          </p:cNvSpPr>
          <p:nvPr>
            <p:ph type="ctrTitle"/>
          </p:nvPr>
        </p:nvSpPr>
        <p:spPr>
          <a:xfrm>
            <a:off x="694427" y="458743"/>
            <a:ext cx="7732212" cy="1790700"/>
          </a:xfrm>
        </p:spPr>
        <p:txBody>
          <a:bodyPr anchor="b"/>
          <a:lstStyle>
            <a:lvl1pPr algn="l">
              <a:defRPr sz="2800"/>
            </a:lvl1pPr>
          </a:lstStyle>
          <a:p>
            <a:r>
              <a:rPr lang="en-US"/>
              <a:t>Click to edit Master title style</a:t>
            </a:r>
            <a:endParaRPr lang="en-US" dirty="0"/>
          </a:p>
        </p:txBody>
      </p:sp>
      <p:sp>
        <p:nvSpPr>
          <p:cNvPr id="3" name="Subtitle 2"/>
          <p:cNvSpPr>
            <a:spLocks noGrp="1"/>
          </p:cNvSpPr>
          <p:nvPr>
            <p:ph type="subTitle" idx="1"/>
          </p:nvPr>
        </p:nvSpPr>
        <p:spPr>
          <a:xfrm>
            <a:off x="694426" y="2701528"/>
            <a:ext cx="7732211" cy="1241822"/>
          </a:xfrm>
        </p:spPr>
        <p:txBody>
          <a:bodyPr anchor="t"/>
          <a:lstStyle>
            <a:lvl1pPr marL="0" indent="0" algn="l">
              <a:buNone/>
              <a:defRPr sz="1800" b="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7" name="Picture 6">
            <a:extLst>
              <a:ext uri="{FF2B5EF4-FFF2-40B4-BE49-F238E27FC236}">
                <a16:creationId xmlns:a16="http://schemas.microsoft.com/office/drawing/2014/main" id="{1A546B5D-3249-484F-850A-AC50376E6B7D}"/>
              </a:ext>
            </a:extLst>
          </p:cNvPr>
          <p:cNvPicPr>
            <a:picLocks noChangeAspect="1"/>
          </p:cNvPicPr>
          <p:nvPr userDrawn="1"/>
        </p:nvPicPr>
        <p:blipFill>
          <a:blip r:embed="rId3"/>
          <a:srcRect/>
          <a:stretch/>
        </p:blipFill>
        <p:spPr>
          <a:xfrm>
            <a:off x="567659" y="4334618"/>
            <a:ext cx="2788878" cy="420354"/>
          </a:xfrm>
          <a:prstGeom prst="rect">
            <a:avLst/>
          </a:prstGeom>
        </p:spPr>
      </p:pic>
    </p:spTree>
    <p:extLst>
      <p:ext uri="{BB962C8B-B14F-4D97-AF65-F5344CB8AC3E}">
        <p14:creationId xmlns:p14="http://schemas.microsoft.com/office/powerpoint/2010/main" val="3029718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Jennifer.VanEyk@cshs.org</a:t>
            </a:r>
          </a:p>
        </p:txBody>
      </p:sp>
      <p:sp>
        <p:nvSpPr>
          <p:cNvPr id="4" name="Slide Number Placeholder 3"/>
          <p:cNvSpPr>
            <a:spLocks noGrp="1"/>
          </p:cNvSpPr>
          <p:nvPr>
            <p:ph type="sldNum" sz="quarter" idx="12"/>
          </p:nvPr>
        </p:nvSpPr>
        <p:spPr/>
        <p:txBody>
          <a:bodyPr/>
          <a:lstStyle/>
          <a:p>
            <a:fld id="{5339919A-1AF4-8143-B305-C972D12AEE0C}" type="slidenum">
              <a:rPr lang="en-US" smtClean="0"/>
              <a:t>‹#›</a:t>
            </a:fld>
            <a:endParaRPr lang="en-US" dirty="0"/>
          </a:p>
        </p:txBody>
      </p:sp>
    </p:spTree>
    <p:extLst>
      <p:ext uri="{BB962C8B-B14F-4D97-AF65-F5344CB8AC3E}">
        <p14:creationId xmlns:p14="http://schemas.microsoft.com/office/powerpoint/2010/main" val="174817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33A8FC1-DF2B-7449-9CB8-118835B2CDDC}"/>
              </a:ext>
            </a:extLst>
          </p:cNvPr>
          <p:cNvSpPr>
            <a:spLocks noGrp="1"/>
          </p:cNvSpPr>
          <p:nvPr>
            <p:ph sz="quarter" idx="15"/>
          </p:nvPr>
        </p:nvSpPr>
        <p:spPr>
          <a:xfrm>
            <a:off x="630936" y="1197864"/>
            <a:ext cx="3435350" cy="3238500"/>
          </a:xfrm>
          <a:prstGeom prst="rect">
            <a:avLst/>
          </a:prstGeo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630936" y="0"/>
            <a:ext cx="7891272" cy="946216"/>
          </a:xfrm>
          <a:prstGeom prst="rect">
            <a:avLst/>
          </a:prstGeom>
        </p:spPr>
        <p:txBody>
          <a:bodyPr vert="horz" lIns="91440" tIns="45720" rIns="91440" bIns="45720" rtlCol="0" anchor="ctr" anchorCtr="0">
            <a:noAutofit/>
          </a:bodyPr>
          <a:lstStyle>
            <a:lvl1pPr>
              <a:defRPr lang="en-US" dirty="0"/>
            </a:lvl1pPr>
          </a:lstStyle>
          <a:p>
            <a:pPr lvl="0">
              <a:lnSpc>
                <a:spcPct val="90000"/>
              </a:lnSpc>
            </a:pPr>
            <a:r>
              <a:rPr lang="en-US" dirty="0"/>
              <a:t>Click to edit master title style</a:t>
            </a:r>
          </a:p>
        </p:txBody>
      </p:sp>
      <p:sp>
        <p:nvSpPr>
          <p:cNvPr id="8" name="Picture Placeholder 2"/>
          <p:cNvSpPr>
            <a:spLocks noGrp="1"/>
          </p:cNvSpPr>
          <p:nvPr>
            <p:ph type="pic" idx="1"/>
          </p:nvPr>
        </p:nvSpPr>
        <p:spPr>
          <a:xfrm>
            <a:off x="4582116" y="946128"/>
            <a:ext cx="4561883" cy="3654448"/>
          </a:xfrm>
          <a:prstGeom prst="rect">
            <a:avLst/>
          </a:prstGeom>
        </p:spPr>
        <p:txBody>
          <a:bodyPr/>
          <a:lstStyle>
            <a:lvl1pPr marL="0" indent="0">
              <a:buNone/>
              <a:defRPr sz="3200" b="0" i="0">
                <a:latin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7" name="Footer Placeholder 4">
            <a:extLst>
              <a:ext uri="{FF2B5EF4-FFF2-40B4-BE49-F238E27FC236}">
                <a16:creationId xmlns:a16="http://schemas.microsoft.com/office/drawing/2014/main" id="{AAE964F8-2D33-304D-B7C0-732D653401D4}"/>
              </a:ext>
            </a:extLst>
          </p:cNvPr>
          <p:cNvSpPr>
            <a:spLocks noGrp="1"/>
          </p:cNvSpPr>
          <p:nvPr>
            <p:ph type="ftr" sz="quarter" idx="3"/>
          </p:nvPr>
        </p:nvSpPr>
        <p:spPr>
          <a:xfrm>
            <a:off x="2656936" y="4767263"/>
            <a:ext cx="5862986" cy="273844"/>
          </a:xfrm>
          <a:prstGeom prst="rect">
            <a:avLst/>
          </a:prstGeom>
        </p:spPr>
        <p:txBody>
          <a:bodyPr vert="horz" lIns="91440" tIns="45720" rIns="91440" bIns="45720" rtlCol="0" anchor="ctr"/>
          <a:lstStyle>
            <a:lvl1pPr algn="r">
              <a:defRPr sz="800">
                <a:solidFill>
                  <a:schemeClr val="accent2"/>
                </a:solidFill>
              </a:defRPr>
            </a:lvl1pPr>
          </a:lstStyle>
          <a:p>
            <a:r>
              <a:rPr lang="en-US" dirty="0"/>
              <a:t>Jennifer.VanEyk@cshs.org</a:t>
            </a:r>
          </a:p>
        </p:txBody>
      </p:sp>
      <p:sp>
        <p:nvSpPr>
          <p:cNvPr id="9" name="Slide Number Placeholder 5">
            <a:extLst>
              <a:ext uri="{FF2B5EF4-FFF2-40B4-BE49-F238E27FC236}">
                <a16:creationId xmlns:a16="http://schemas.microsoft.com/office/drawing/2014/main" id="{51E1F0D4-E34C-5C43-834A-CBB0D443F1BC}"/>
              </a:ext>
            </a:extLst>
          </p:cNvPr>
          <p:cNvSpPr>
            <a:spLocks noGrp="1"/>
          </p:cNvSpPr>
          <p:nvPr>
            <p:ph type="sldNum" sz="quarter" idx="4"/>
          </p:nvPr>
        </p:nvSpPr>
        <p:spPr>
          <a:xfrm>
            <a:off x="8576586" y="4796463"/>
            <a:ext cx="309700" cy="215444"/>
          </a:xfrm>
          <a:prstGeom prst="rect">
            <a:avLst/>
          </a:prstGeom>
        </p:spPr>
        <p:txBody>
          <a:bodyPr vert="horz" wrap="none" lIns="91440" tIns="45720" rIns="91440" bIns="45720" rtlCol="0" anchor="ctr">
            <a:spAutoFit/>
          </a:bodyPr>
          <a:lstStyle>
            <a:lvl1pPr algn="r">
              <a:defRPr sz="800">
                <a:solidFill>
                  <a:schemeClr val="accent2"/>
                </a:solidFill>
              </a:defRPr>
            </a:lvl1pPr>
          </a:lstStyle>
          <a:p>
            <a:fld id="{5339919A-1AF4-8143-B305-C972D12AEE0C}" type="slidenum">
              <a:rPr lang="en-US" smtClean="0"/>
              <a:pPr/>
              <a:t>‹#›</a:t>
            </a:fld>
            <a:endParaRPr lang="en-US" dirty="0"/>
          </a:p>
        </p:txBody>
      </p:sp>
    </p:spTree>
    <p:extLst>
      <p:ext uri="{BB962C8B-B14F-4D97-AF65-F5344CB8AC3E}">
        <p14:creationId xmlns:p14="http://schemas.microsoft.com/office/powerpoint/2010/main" val="1959216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Quote">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073700F6-A10D-2E48-A752-5CE2321496FE}"/>
              </a:ext>
            </a:extLst>
          </p:cNvPr>
          <p:cNvSpPr>
            <a:spLocks noGrp="1"/>
          </p:cNvSpPr>
          <p:nvPr>
            <p:ph sz="quarter" idx="15"/>
          </p:nvPr>
        </p:nvSpPr>
        <p:spPr>
          <a:xfrm>
            <a:off x="630936" y="1197864"/>
            <a:ext cx="3990975" cy="3427413"/>
          </a:xfrm>
          <a:prstGeom prst="rect">
            <a:avLst/>
          </a:prstGeo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ounded Rectangle 6">
            <a:extLst>
              <a:ext uri="{FF2B5EF4-FFF2-40B4-BE49-F238E27FC236}">
                <a16:creationId xmlns:a16="http://schemas.microsoft.com/office/drawing/2014/main" id="{17059478-CFE7-2449-A88F-50CF94749E9D}"/>
              </a:ext>
            </a:extLst>
          </p:cNvPr>
          <p:cNvSpPr/>
          <p:nvPr userDrawn="1"/>
        </p:nvSpPr>
        <p:spPr>
          <a:xfrm>
            <a:off x="5273126" y="1201447"/>
            <a:ext cx="3992336" cy="3091153"/>
          </a:xfrm>
          <a:prstGeom prst="roundRect">
            <a:avLst>
              <a:gd name="adj" fmla="val 3303"/>
            </a:avLst>
          </a:prstGeom>
          <a:solidFill>
            <a:srgbClr val="616262">
              <a:alpha val="10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350" dirty="0">
              <a:solidFill>
                <a:srgbClr val="888A8D"/>
              </a:solidFill>
            </a:endParaRPr>
          </a:p>
        </p:txBody>
      </p:sp>
      <p:sp>
        <p:nvSpPr>
          <p:cNvPr id="8" name="Text Placeholder 2">
            <a:extLst>
              <a:ext uri="{FF2B5EF4-FFF2-40B4-BE49-F238E27FC236}">
                <a16:creationId xmlns:a16="http://schemas.microsoft.com/office/drawing/2014/main" id="{6CA56411-12DC-B140-B7CB-7D6B8761510F}"/>
              </a:ext>
            </a:extLst>
          </p:cNvPr>
          <p:cNvSpPr>
            <a:spLocks noGrp="1"/>
          </p:cNvSpPr>
          <p:nvPr>
            <p:ph type="body" sz="quarter" idx="13"/>
          </p:nvPr>
        </p:nvSpPr>
        <p:spPr>
          <a:xfrm>
            <a:off x="5620108" y="1568671"/>
            <a:ext cx="3173186" cy="2532390"/>
          </a:xfrm>
          <a:prstGeom prst="rect">
            <a:avLst/>
          </a:prstGeom>
        </p:spPr>
        <p:txBody>
          <a:bodyPr vert="horz" lIns="91440" tIns="45720" rIns="91440" bIns="45720" rtlCol="0">
            <a:noAutofit/>
          </a:bodyPr>
          <a:lstStyle>
            <a:lvl1pPr algn="ctr">
              <a:defRPr lang="en-US" dirty="0">
                <a:solidFill>
                  <a:schemeClr val="accent1"/>
                </a:solidFill>
              </a:defRPr>
            </a:lvl1pPr>
          </a:lstStyle>
          <a:p>
            <a:pPr marL="0" lvl="0" indent="0">
              <a:lnSpc>
                <a:spcPct val="100000"/>
              </a:lnSpc>
              <a:spcBef>
                <a:spcPts val="1800"/>
              </a:spcBef>
              <a:spcAft>
                <a:spcPts val="0"/>
              </a:spcAft>
              <a:buClr>
                <a:srgbClr val="DB3342"/>
              </a:buClr>
              <a:buNone/>
              <a:tabLst/>
            </a:pPr>
            <a:r>
              <a:rPr lang="en-US"/>
              <a:t>Click to edit Master text styles</a:t>
            </a:r>
          </a:p>
        </p:txBody>
      </p:sp>
      <p:sp>
        <p:nvSpPr>
          <p:cNvPr id="10" name="Footer Placeholder 4">
            <a:extLst>
              <a:ext uri="{FF2B5EF4-FFF2-40B4-BE49-F238E27FC236}">
                <a16:creationId xmlns:a16="http://schemas.microsoft.com/office/drawing/2014/main" id="{B0E8F031-04D6-5D4E-908A-AE755ECF3AF4}"/>
              </a:ext>
            </a:extLst>
          </p:cNvPr>
          <p:cNvSpPr>
            <a:spLocks noGrp="1"/>
          </p:cNvSpPr>
          <p:nvPr>
            <p:ph type="ftr" sz="quarter" idx="3"/>
          </p:nvPr>
        </p:nvSpPr>
        <p:spPr>
          <a:xfrm>
            <a:off x="2656936" y="4767263"/>
            <a:ext cx="5862986" cy="273844"/>
          </a:xfrm>
          <a:prstGeom prst="rect">
            <a:avLst/>
          </a:prstGeom>
        </p:spPr>
        <p:txBody>
          <a:bodyPr vert="horz" lIns="91440" tIns="45720" rIns="91440" bIns="45720" rtlCol="0" anchor="ctr"/>
          <a:lstStyle>
            <a:lvl1pPr algn="r">
              <a:defRPr sz="800">
                <a:solidFill>
                  <a:schemeClr val="accent2"/>
                </a:solidFill>
              </a:defRPr>
            </a:lvl1pPr>
          </a:lstStyle>
          <a:p>
            <a:r>
              <a:rPr lang="en-US" dirty="0"/>
              <a:t>Jennifer.VanEyk@cshs.org</a:t>
            </a:r>
          </a:p>
        </p:txBody>
      </p:sp>
      <p:sp>
        <p:nvSpPr>
          <p:cNvPr id="11" name="Slide Number Placeholder 5">
            <a:extLst>
              <a:ext uri="{FF2B5EF4-FFF2-40B4-BE49-F238E27FC236}">
                <a16:creationId xmlns:a16="http://schemas.microsoft.com/office/drawing/2014/main" id="{07BB4590-4712-E54A-B55F-99ED6E2EB6F2}"/>
              </a:ext>
            </a:extLst>
          </p:cNvPr>
          <p:cNvSpPr>
            <a:spLocks noGrp="1"/>
          </p:cNvSpPr>
          <p:nvPr>
            <p:ph type="sldNum" sz="quarter" idx="4"/>
          </p:nvPr>
        </p:nvSpPr>
        <p:spPr>
          <a:xfrm>
            <a:off x="8576586" y="4796463"/>
            <a:ext cx="309700" cy="215444"/>
          </a:xfrm>
          <a:prstGeom prst="rect">
            <a:avLst/>
          </a:prstGeom>
        </p:spPr>
        <p:txBody>
          <a:bodyPr vert="horz" wrap="none" lIns="91440" tIns="45720" rIns="91440" bIns="45720" rtlCol="0" anchor="ctr">
            <a:spAutoFit/>
          </a:bodyPr>
          <a:lstStyle>
            <a:lvl1pPr algn="r">
              <a:defRPr sz="800">
                <a:solidFill>
                  <a:schemeClr val="accent2"/>
                </a:solidFill>
              </a:defRPr>
            </a:lvl1pPr>
          </a:lstStyle>
          <a:p>
            <a:fld id="{5339919A-1AF4-8143-B305-C972D12AEE0C}" type="slidenum">
              <a:rPr lang="en-US" smtClean="0"/>
              <a:pPr/>
              <a:t>‹#›</a:t>
            </a:fld>
            <a:endParaRPr lang="en-US" dirty="0"/>
          </a:p>
        </p:txBody>
      </p:sp>
      <p:sp>
        <p:nvSpPr>
          <p:cNvPr id="9" name="Title 1">
            <a:extLst>
              <a:ext uri="{FF2B5EF4-FFF2-40B4-BE49-F238E27FC236}">
                <a16:creationId xmlns:a16="http://schemas.microsoft.com/office/drawing/2014/main" id="{3870BA5F-E2CA-E44C-A885-1B9EB73D30B6}"/>
              </a:ext>
            </a:extLst>
          </p:cNvPr>
          <p:cNvSpPr>
            <a:spLocks noGrp="1"/>
          </p:cNvSpPr>
          <p:nvPr>
            <p:ph type="title" hasCustomPrompt="1"/>
          </p:nvPr>
        </p:nvSpPr>
        <p:spPr>
          <a:xfrm>
            <a:off x="630936" y="0"/>
            <a:ext cx="7891272" cy="946216"/>
          </a:xfrm>
          <a:prstGeom prst="rect">
            <a:avLst/>
          </a:prstGeom>
        </p:spPr>
        <p:txBody>
          <a:bodyPr vert="horz" lIns="91440" tIns="45720" rIns="91440" bIns="45720" rtlCol="0" anchor="ctr" anchorCtr="0">
            <a:noAutofit/>
          </a:bodyPr>
          <a:lstStyle>
            <a:lvl1pPr>
              <a:defRPr lang="en-US" dirty="0"/>
            </a:lvl1pPr>
          </a:lstStyle>
          <a:p>
            <a:pPr lvl="0">
              <a:lnSpc>
                <a:spcPct val="90000"/>
              </a:lnSpc>
            </a:pPr>
            <a:r>
              <a:rPr lang="en-US" dirty="0"/>
              <a:t>Click to edit master title style</a:t>
            </a:r>
          </a:p>
        </p:txBody>
      </p:sp>
    </p:spTree>
    <p:extLst>
      <p:ext uri="{BB962C8B-B14F-4D97-AF65-F5344CB8AC3E}">
        <p14:creationId xmlns:p14="http://schemas.microsoft.com/office/powerpoint/2010/main" val="839630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with Char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91C1227-B0FC-2944-A64F-25D7F1EC1A9C}"/>
              </a:ext>
            </a:extLst>
          </p:cNvPr>
          <p:cNvSpPr>
            <a:spLocks noGrp="1"/>
          </p:cNvSpPr>
          <p:nvPr>
            <p:ph sz="quarter" idx="15"/>
          </p:nvPr>
        </p:nvSpPr>
        <p:spPr>
          <a:xfrm>
            <a:off x="630936" y="1187450"/>
            <a:ext cx="3435350" cy="3230563"/>
          </a:xfrm>
          <a:prstGeom prst="rect">
            <a:avLst/>
          </a:prstGeo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hart Placeholder 5">
            <a:extLst>
              <a:ext uri="{FF2B5EF4-FFF2-40B4-BE49-F238E27FC236}">
                <a16:creationId xmlns:a16="http://schemas.microsoft.com/office/drawing/2014/main" id="{DC56E867-B978-2B48-AED5-26744EF059FB}"/>
              </a:ext>
            </a:extLst>
          </p:cNvPr>
          <p:cNvSpPr>
            <a:spLocks noGrp="1"/>
          </p:cNvSpPr>
          <p:nvPr>
            <p:ph type="chart" sz="quarter" idx="12"/>
          </p:nvPr>
        </p:nvSpPr>
        <p:spPr>
          <a:xfrm>
            <a:off x="4572000" y="1201447"/>
            <a:ext cx="3922520" cy="3392778"/>
          </a:xfrm>
          <a:prstGeom prst="rect">
            <a:avLst/>
          </a:prstGeom>
        </p:spPr>
        <p:txBody>
          <a:bodyPr/>
          <a:lstStyle>
            <a:lvl1pPr marL="0" indent="0">
              <a:buFontTx/>
              <a:buNone/>
              <a:defRPr b="0" i="0">
                <a:latin typeface="Arial" panose="020B0604020202020204" pitchFamily="34" charset="0"/>
              </a:defRPr>
            </a:lvl1pPr>
          </a:lstStyle>
          <a:p>
            <a:r>
              <a:rPr lang="en-US" dirty="0"/>
              <a:t>Click icon to add chart</a:t>
            </a:r>
          </a:p>
        </p:txBody>
      </p:sp>
      <p:sp>
        <p:nvSpPr>
          <p:cNvPr id="8" name="Title 1">
            <a:extLst>
              <a:ext uri="{FF2B5EF4-FFF2-40B4-BE49-F238E27FC236}">
                <a16:creationId xmlns:a16="http://schemas.microsoft.com/office/drawing/2014/main" id="{E74EDE79-FFC2-CA4E-8DF3-86DA99B3B13B}"/>
              </a:ext>
            </a:extLst>
          </p:cNvPr>
          <p:cNvSpPr>
            <a:spLocks noGrp="1"/>
          </p:cNvSpPr>
          <p:nvPr>
            <p:ph type="title" hasCustomPrompt="1"/>
          </p:nvPr>
        </p:nvSpPr>
        <p:spPr>
          <a:xfrm>
            <a:off x="630936" y="0"/>
            <a:ext cx="7891272" cy="946216"/>
          </a:xfrm>
          <a:prstGeom prst="rect">
            <a:avLst/>
          </a:prstGeom>
        </p:spPr>
        <p:txBody>
          <a:bodyPr vert="horz" lIns="91440" tIns="45720" rIns="91440" bIns="45720" rtlCol="0" anchor="ctr" anchorCtr="0">
            <a:noAutofit/>
          </a:bodyPr>
          <a:lstStyle>
            <a:lvl1pPr>
              <a:defRPr lang="en-US" dirty="0"/>
            </a:lvl1pPr>
          </a:lstStyle>
          <a:p>
            <a:pPr lvl="0">
              <a:lnSpc>
                <a:spcPct val="90000"/>
              </a:lnSpc>
            </a:pPr>
            <a:r>
              <a:rPr lang="en-US" dirty="0"/>
              <a:t>Click to edit master title style</a:t>
            </a:r>
          </a:p>
        </p:txBody>
      </p:sp>
      <p:sp>
        <p:nvSpPr>
          <p:cNvPr id="9" name="Footer Placeholder 4">
            <a:extLst>
              <a:ext uri="{FF2B5EF4-FFF2-40B4-BE49-F238E27FC236}">
                <a16:creationId xmlns:a16="http://schemas.microsoft.com/office/drawing/2014/main" id="{F5A379CC-B151-AD47-8288-1D320CA9F71E}"/>
              </a:ext>
            </a:extLst>
          </p:cNvPr>
          <p:cNvSpPr>
            <a:spLocks noGrp="1"/>
          </p:cNvSpPr>
          <p:nvPr>
            <p:ph type="ftr" sz="quarter" idx="3"/>
          </p:nvPr>
        </p:nvSpPr>
        <p:spPr>
          <a:xfrm>
            <a:off x="2656936" y="4767263"/>
            <a:ext cx="5862986" cy="273844"/>
          </a:xfrm>
          <a:prstGeom prst="rect">
            <a:avLst/>
          </a:prstGeom>
        </p:spPr>
        <p:txBody>
          <a:bodyPr vert="horz" lIns="91440" tIns="45720" rIns="91440" bIns="45720" rtlCol="0" anchor="ctr"/>
          <a:lstStyle>
            <a:lvl1pPr algn="r">
              <a:defRPr sz="800">
                <a:solidFill>
                  <a:schemeClr val="accent2"/>
                </a:solidFill>
              </a:defRPr>
            </a:lvl1pPr>
          </a:lstStyle>
          <a:p>
            <a:r>
              <a:rPr lang="en-US" dirty="0"/>
              <a:t>Jennifer.VanEyk@cshs.org</a:t>
            </a:r>
          </a:p>
        </p:txBody>
      </p:sp>
      <p:sp>
        <p:nvSpPr>
          <p:cNvPr id="10" name="Slide Number Placeholder 5">
            <a:extLst>
              <a:ext uri="{FF2B5EF4-FFF2-40B4-BE49-F238E27FC236}">
                <a16:creationId xmlns:a16="http://schemas.microsoft.com/office/drawing/2014/main" id="{394D9591-CFC0-3C43-9531-2B0373EC9822}"/>
              </a:ext>
            </a:extLst>
          </p:cNvPr>
          <p:cNvSpPr>
            <a:spLocks noGrp="1"/>
          </p:cNvSpPr>
          <p:nvPr>
            <p:ph type="sldNum" sz="quarter" idx="4"/>
          </p:nvPr>
        </p:nvSpPr>
        <p:spPr>
          <a:xfrm>
            <a:off x="8576586" y="4796463"/>
            <a:ext cx="309700" cy="215444"/>
          </a:xfrm>
          <a:prstGeom prst="rect">
            <a:avLst/>
          </a:prstGeom>
        </p:spPr>
        <p:txBody>
          <a:bodyPr vert="horz" wrap="none" lIns="91440" tIns="45720" rIns="91440" bIns="45720" rtlCol="0" anchor="ctr">
            <a:spAutoFit/>
          </a:bodyPr>
          <a:lstStyle>
            <a:lvl1pPr algn="r">
              <a:defRPr sz="800">
                <a:solidFill>
                  <a:schemeClr val="accent2"/>
                </a:solidFill>
              </a:defRPr>
            </a:lvl1pPr>
          </a:lstStyle>
          <a:p>
            <a:fld id="{5339919A-1AF4-8143-B305-C972D12AEE0C}" type="slidenum">
              <a:rPr lang="en-US" smtClean="0"/>
              <a:pPr/>
              <a:t>‹#›</a:t>
            </a:fld>
            <a:endParaRPr lang="en-US" dirty="0"/>
          </a:p>
        </p:txBody>
      </p:sp>
    </p:spTree>
    <p:extLst>
      <p:ext uri="{BB962C8B-B14F-4D97-AF65-F5344CB8AC3E}">
        <p14:creationId xmlns:p14="http://schemas.microsoft.com/office/powerpoint/2010/main" val="1901368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Photo">
    <p:spTree>
      <p:nvGrpSpPr>
        <p:cNvPr id="1" name=""/>
        <p:cNvGrpSpPr/>
        <p:nvPr/>
      </p:nvGrpSpPr>
      <p:grpSpPr>
        <a:xfrm>
          <a:off x="0" y="0"/>
          <a:ext cx="0" cy="0"/>
          <a:chOff x="0" y="0"/>
          <a:chExt cx="0" cy="0"/>
        </a:xfrm>
      </p:grpSpPr>
      <p:sp>
        <p:nvSpPr>
          <p:cNvPr id="4" name="Picture Placeholder 2"/>
          <p:cNvSpPr>
            <a:spLocks noGrp="1"/>
          </p:cNvSpPr>
          <p:nvPr>
            <p:ph type="pic" idx="1"/>
          </p:nvPr>
        </p:nvSpPr>
        <p:spPr>
          <a:xfrm>
            <a:off x="0" y="946127"/>
            <a:ext cx="9144000" cy="3660915"/>
          </a:xfrm>
          <a:prstGeom prst="rect">
            <a:avLst/>
          </a:prstGeom>
        </p:spPr>
        <p:txBody>
          <a:bodyPr/>
          <a:lstStyle>
            <a:lvl1pPr marL="0" indent="0">
              <a:buNone/>
              <a:defRPr sz="3200" b="0" i="0">
                <a:latin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Title 1">
            <a:extLst>
              <a:ext uri="{FF2B5EF4-FFF2-40B4-BE49-F238E27FC236}">
                <a16:creationId xmlns:a16="http://schemas.microsoft.com/office/drawing/2014/main" id="{46178447-2B49-294E-AB4E-62E239BABBEC}"/>
              </a:ext>
            </a:extLst>
          </p:cNvPr>
          <p:cNvSpPr>
            <a:spLocks noGrp="1"/>
          </p:cNvSpPr>
          <p:nvPr>
            <p:ph type="title" hasCustomPrompt="1"/>
          </p:nvPr>
        </p:nvSpPr>
        <p:spPr>
          <a:xfrm>
            <a:off x="630936" y="0"/>
            <a:ext cx="7891272" cy="946216"/>
          </a:xfrm>
          <a:prstGeom prst="rect">
            <a:avLst/>
          </a:prstGeom>
        </p:spPr>
        <p:txBody>
          <a:bodyPr vert="horz" lIns="91440" tIns="45720" rIns="91440" bIns="45720" rtlCol="0" anchor="ctr" anchorCtr="0">
            <a:noAutofit/>
          </a:bodyPr>
          <a:lstStyle>
            <a:lvl1pPr>
              <a:defRPr lang="en-US" dirty="0"/>
            </a:lvl1pPr>
          </a:lstStyle>
          <a:p>
            <a:pPr lvl="0">
              <a:lnSpc>
                <a:spcPct val="90000"/>
              </a:lnSpc>
            </a:pPr>
            <a:r>
              <a:rPr lang="en-US" dirty="0"/>
              <a:t>Click to edit master title style</a:t>
            </a:r>
          </a:p>
        </p:txBody>
      </p:sp>
      <p:sp>
        <p:nvSpPr>
          <p:cNvPr id="7" name="Footer Placeholder 4">
            <a:extLst>
              <a:ext uri="{FF2B5EF4-FFF2-40B4-BE49-F238E27FC236}">
                <a16:creationId xmlns:a16="http://schemas.microsoft.com/office/drawing/2014/main" id="{9FE8EDC5-D4AD-1645-A5DE-84A3B0579809}"/>
              </a:ext>
            </a:extLst>
          </p:cNvPr>
          <p:cNvSpPr>
            <a:spLocks noGrp="1"/>
          </p:cNvSpPr>
          <p:nvPr>
            <p:ph type="ftr" sz="quarter" idx="3"/>
          </p:nvPr>
        </p:nvSpPr>
        <p:spPr>
          <a:xfrm>
            <a:off x="2656936" y="4767263"/>
            <a:ext cx="5862986" cy="273844"/>
          </a:xfrm>
          <a:prstGeom prst="rect">
            <a:avLst/>
          </a:prstGeom>
        </p:spPr>
        <p:txBody>
          <a:bodyPr vert="horz" lIns="91440" tIns="45720" rIns="91440" bIns="45720" rtlCol="0" anchor="ctr"/>
          <a:lstStyle>
            <a:lvl1pPr algn="r">
              <a:defRPr sz="800">
                <a:solidFill>
                  <a:schemeClr val="accent2"/>
                </a:solidFill>
              </a:defRPr>
            </a:lvl1pPr>
          </a:lstStyle>
          <a:p>
            <a:r>
              <a:rPr lang="en-US" dirty="0"/>
              <a:t>Jennifer.VanEyk@cshs.org</a:t>
            </a:r>
          </a:p>
        </p:txBody>
      </p:sp>
      <p:sp>
        <p:nvSpPr>
          <p:cNvPr id="8" name="Slide Number Placeholder 5">
            <a:extLst>
              <a:ext uri="{FF2B5EF4-FFF2-40B4-BE49-F238E27FC236}">
                <a16:creationId xmlns:a16="http://schemas.microsoft.com/office/drawing/2014/main" id="{A40ACC41-4E94-4E4E-967A-397DE97235D3}"/>
              </a:ext>
            </a:extLst>
          </p:cNvPr>
          <p:cNvSpPr>
            <a:spLocks noGrp="1"/>
          </p:cNvSpPr>
          <p:nvPr>
            <p:ph type="sldNum" sz="quarter" idx="4"/>
          </p:nvPr>
        </p:nvSpPr>
        <p:spPr>
          <a:xfrm>
            <a:off x="8576586" y="4796463"/>
            <a:ext cx="309700" cy="215444"/>
          </a:xfrm>
          <a:prstGeom prst="rect">
            <a:avLst/>
          </a:prstGeom>
        </p:spPr>
        <p:txBody>
          <a:bodyPr vert="horz" wrap="none" lIns="91440" tIns="45720" rIns="91440" bIns="45720" rtlCol="0" anchor="ctr">
            <a:spAutoFit/>
          </a:bodyPr>
          <a:lstStyle>
            <a:lvl1pPr algn="r">
              <a:defRPr sz="800">
                <a:solidFill>
                  <a:schemeClr val="accent2"/>
                </a:solidFill>
              </a:defRPr>
            </a:lvl1pPr>
          </a:lstStyle>
          <a:p>
            <a:fld id="{5339919A-1AF4-8143-B305-C972D12AEE0C}" type="slidenum">
              <a:rPr lang="en-US" smtClean="0"/>
              <a:pPr/>
              <a:t>‹#›</a:t>
            </a:fld>
            <a:endParaRPr lang="en-US" dirty="0"/>
          </a:p>
        </p:txBody>
      </p:sp>
    </p:spTree>
    <p:extLst>
      <p:ext uri="{BB962C8B-B14F-4D97-AF65-F5344CB8AC3E}">
        <p14:creationId xmlns:p14="http://schemas.microsoft.com/office/powerpoint/2010/main" val="4147120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E54E443-B87C-1C4F-9AB2-11BC1D8CFB9A}"/>
              </a:ext>
            </a:extLst>
          </p:cNvPr>
          <p:cNvPicPr>
            <a:picLocks noChangeAspect="1"/>
          </p:cNvPicPr>
          <p:nvPr userDrawn="1"/>
        </p:nvPicPr>
        <p:blipFill>
          <a:blip r:embed="rId2"/>
          <a:stretch>
            <a:fillRect/>
          </a:stretch>
        </p:blipFill>
        <p:spPr>
          <a:xfrm>
            <a:off x="0" y="0"/>
            <a:ext cx="9144000" cy="3968750"/>
          </a:xfrm>
          <a:prstGeom prst="rect">
            <a:avLst/>
          </a:prstGeom>
        </p:spPr>
      </p:pic>
      <p:sp>
        <p:nvSpPr>
          <p:cNvPr id="9" name="Text Placeholder 8">
            <a:extLst>
              <a:ext uri="{FF2B5EF4-FFF2-40B4-BE49-F238E27FC236}">
                <a16:creationId xmlns:a16="http://schemas.microsoft.com/office/drawing/2014/main" id="{6EFD851D-6509-4F4F-A97A-AE4E24A11A00}"/>
              </a:ext>
            </a:extLst>
          </p:cNvPr>
          <p:cNvSpPr txBox="1">
            <a:spLocks/>
          </p:cNvSpPr>
          <p:nvPr userDrawn="1"/>
        </p:nvSpPr>
        <p:spPr>
          <a:xfrm>
            <a:off x="6905069" y="4445805"/>
            <a:ext cx="1521570" cy="258532"/>
          </a:xfrm>
          <a:prstGeom prst="rect">
            <a:avLst/>
          </a:prstGeom>
        </p:spPr>
        <p:txBody>
          <a:bodyPr wrap="none">
            <a:spAutoFit/>
          </a:bodyPr>
          <a:lstStyle>
            <a:lvl1pPr marL="0" indent="0" algn="r" defTabSz="914400" rtl="0" eaLnBrk="1" latinLnBrk="0" hangingPunct="1">
              <a:lnSpc>
                <a:spcPct val="90000"/>
              </a:lnSpc>
              <a:spcBef>
                <a:spcPts val="1000"/>
              </a:spcBef>
              <a:buFontTx/>
              <a:buNone/>
              <a:defRPr sz="1800" b="0" i="0" kern="1200" baseline="0">
                <a:solidFill>
                  <a:srgbClr val="898989"/>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b="1" i="0" kern="1200" baseline="0">
                <a:solidFill>
                  <a:srgbClr val="898989"/>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200" b="1" i="0" kern="1200" baseline="0">
                <a:solidFill>
                  <a:srgbClr val="898989"/>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b="1" i="0" kern="1200" baseline="0">
                <a:solidFill>
                  <a:srgbClr val="898989"/>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200" b="1" i="0" kern="1200" baseline="0">
                <a:solidFill>
                  <a:srgbClr val="89898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baseline="0" dirty="0">
                <a:solidFill>
                  <a:schemeClr val="accent2"/>
                </a:solidFill>
                <a:latin typeface="Arial" panose="020B0604020202020204" pitchFamily="34" charset="0"/>
              </a:rPr>
              <a:t>cedars-sinai.org/pbl</a:t>
            </a:r>
          </a:p>
        </p:txBody>
      </p:sp>
      <p:sp>
        <p:nvSpPr>
          <p:cNvPr id="2" name="Title 1"/>
          <p:cNvSpPr>
            <a:spLocks noGrp="1"/>
          </p:cNvSpPr>
          <p:nvPr>
            <p:ph type="ctrTitle"/>
          </p:nvPr>
        </p:nvSpPr>
        <p:spPr>
          <a:xfrm>
            <a:off x="694427" y="458743"/>
            <a:ext cx="7732212" cy="1790700"/>
          </a:xfrm>
        </p:spPr>
        <p:txBody>
          <a:bodyPr anchor="b"/>
          <a:lstStyle>
            <a:lvl1pPr algn="l">
              <a:defRPr sz="2800"/>
            </a:lvl1pPr>
          </a:lstStyle>
          <a:p>
            <a:r>
              <a:rPr lang="en-US"/>
              <a:t>Click to edit Master title style</a:t>
            </a:r>
            <a:endParaRPr lang="en-US" dirty="0"/>
          </a:p>
        </p:txBody>
      </p:sp>
      <p:sp>
        <p:nvSpPr>
          <p:cNvPr id="3" name="Subtitle 2"/>
          <p:cNvSpPr>
            <a:spLocks noGrp="1"/>
          </p:cNvSpPr>
          <p:nvPr>
            <p:ph type="subTitle" idx="1"/>
          </p:nvPr>
        </p:nvSpPr>
        <p:spPr>
          <a:xfrm>
            <a:off x="694426" y="2701528"/>
            <a:ext cx="7732211" cy="1241822"/>
          </a:xfrm>
        </p:spPr>
        <p:txBody>
          <a:bodyPr anchor="t"/>
          <a:lstStyle>
            <a:lvl1pPr marL="0" indent="0" algn="l">
              <a:buNone/>
              <a:defRPr sz="1800" b="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11" name="Picture 10">
            <a:extLst>
              <a:ext uri="{FF2B5EF4-FFF2-40B4-BE49-F238E27FC236}">
                <a16:creationId xmlns:a16="http://schemas.microsoft.com/office/drawing/2014/main" id="{5ED79B01-BBB6-B442-ACE9-B125D5596118}"/>
              </a:ext>
            </a:extLst>
          </p:cNvPr>
          <p:cNvPicPr>
            <a:picLocks noChangeAspect="1"/>
          </p:cNvPicPr>
          <p:nvPr userDrawn="1"/>
        </p:nvPicPr>
        <p:blipFill>
          <a:blip r:embed="rId3"/>
          <a:stretch>
            <a:fillRect/>
          </a:stretch>
        </p:blipFill>
        <p:spPr>
          <a:xfrm>
            <a:off x="800009" y="4316758"/>
            <a:ext cx="1431135" cy="456075"/>
          </a:xfrm>
          <a:prstGeom prst="rect">
            <a:avLst/>
          </a:prstGeom>
        </p:spPr>
      </p:pic>
    </p:spTree>
    <p:extLst>
      <p:ext uri="{BB962C8B-B14F-4D97-AF65-F5344CB8AC3E}">
        <p14:creationId xmlns:p14="http://schemas.microsoft.com/office/powerpoint/2010/main" val="1515157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E54E443-B87C-1C4F-9AB2-11BC1D8CFB9A}"/>
              </a:ext>
            </a:extLst>
          </p:cNvPr>
          <p:cNvPicPr>
            <a:picLocks noChangeAspect="1"/>
          </p:cNvPicPr>
          <p:nvPr userDrawn="1"/>
        </p:nvPicPr>
        <p:blipFill>
          <a:blip r:embed="rId2"/>
          <a:stretch>
            <a:fillRect/>
          </a:stretch>
        </p:blipFill>
        <p:spPr>
          <a:xfrm>
            <a:off x="0" y="0"/>
            <a:ext cx="9144000" cy="3968750"/>
          </a:xfrm>
          <a:prstGeom prst="rect">
            <a:avLst/>
          </a:prstGeom>
        </p:spPr>
      </p:pic>
      <p:pic>
        <p:nvPicPr>
          <p:cNvPr id="8" name="Picture 7">
            <a:extLst>
              <a:ext uri="{FF2B5EF4-FFF2-40B4-BE49-F238E27FC236}">
                <a16:creationId xmlns:a16="http://schemas.microsoft.com/office/drawing/2014/main" id="{59CB2B07-F7A5-6E43-B603-3C15A9FCB9A9}"/>
              </a:ext>
            </a:extLst>
          </p:cNvPr>
          <p:cNvPicPr>
            <a:picLocks noChangeAspect="1"/>
          </p:cNvPicPr>
          <p:nvPr userDrawn="1"/>
        </p:nvPicPr>
        <p:blipFill>
          <a:blip r:embed="rId3"/>
          <a:srcRect/>
          <a:stretch/>
        </p:blipFill>
        <p:spPr>
          <a:xfrm>
            <a:off x="5884257" y="4353725"/>
            <a:ext cx="2535344" cy="382140"/>
          </a:xfrm>
          <a:prstGeom prst="rect">
            <a:avLst/>
          </a:prstGeom>
        </p:spPr>
      </p:pic>
      <p:sp>
        <p:nvSpPr>
          <p:cNvPr id="9" name="Text Placeholder 8">
            <a:extLst>
              <a:ext uri="{FF2B5EF4-FFF2-40B4-BE49-F238E27FC236}">
                <a16:creationId xmlns:a16="http://schemas.microsoft.com/office/drawing/2014/main" id="{6EFD851D-6509-4F4F-A97A-AE4E24A11A00}"/>
              </a:ext>
            </a:extLst>
          </p:cNvPr>
          <p:cNvSpPr txBox="1">
            <a:spLocks/>
          </p:cNvSpPr>
          <p:nvPr userDrawn="1"/>
        </p:nvSpPr>
        <p:spPr>
          <a:xfrm>
            <a:off x="7431896" y="4824871"/>
            <a:ext cx="1083951" cy="203133"/>
          </a:xfrm>
          <a:prstGeom prst="rect">
            <a:avLst/>
          </a:prstGeom>
        </p:spPr>
        <p:txBody>
          <a:bodyPr wrap="none">
            <a:spAutoFit/>
          </a:bodyPr>
          <a:lstStyle>
            <a:lvl1pPr marL="0" indent="0" algn="r" defTabSz="914400" rtl="0" eaLnBrk="1" latinLnBrk="0" hangingPunct="1">
              <a:lnSpc>
                <a:spcPct val="90000"/>
              </a:lnSpc>
              <a:spcBef>
                <a:spcPts val="1000"/>
              </a:spcBef>
              <a:buFontTx/>
              <a:buNone/>
              <a:defRPr sz="1800" b="0" i="0" kern="1200" baseline="0">
                <a:solidFill>
                  <a:srgbClr val="898989"/>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b="1" i="0" kern="1200" baseline="0">
                <a:solidFill>
                  <a:srgbClr val="898989"/>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200" b="1" i="0" kern="1200" baseline="0">
                <a:solidFill>
                  <a:srgbClr val="898989"/>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b="1" i="0" kern="1200" baseline="0">
                <a:solidFill>
                  <a:srgbClr val="898989"/>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200" b="1" i="0" kern="1200" baseline="0">
                <a:solidFill>
                  <a:srgbClr val="89898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800" baseline="0" dirty="0">
                <a:solidFill>
                  <a:schemeClr val="accent2"/>
                </a:solidFill>
                <a:latin typeface="Arial" panose="020B0604020202020204" pitchFamily="34" charset="0"/>
              </a:rPr>
              <a:t>cedars-sinai.org/pbl</a:t>
            </a:r>
          </a:p>
        </p:txBody>
      </p:sp>
      <p:sp>
        <p:nvSpPr>
          <p:cNvPr id="2" name="Title 1"/>
          <p:cNvSpPr>
            <a:spLocks noGrp="1"/>
          </p:cNvSpPr>
          <p:nvPr>
            <p:ph type="ctrTitle"/>
          </p:nvPr>
        </p:nvSpPr>
        <p:spPr>
          <a:xfrm>
            <a:off x="694427" y="458743"/>
            <a:ext cx="7732212" cy="1790700"/>
          </a:xfrm>
        </p:spPr>
        <p:txBody>
          <a:bodyPr anchor="b"/>
          <a:lstStyle>
            <a:lvl1pPr algn="l">
              <a:defRPr sz="2800"/>
            </a:lvl1pPr>
          </a:lstStyle>
          <a:p>
            <a:r>
              <a:rPr lang="en-US"/>
              <a:t>Click to edit Master title style</a:t>
            </a:r>
            <a:endParaRPr lang="en-US" dirty="0"/>
          </a:p>
        </p:txBody>
      </p:sp>
      <p:sp>
        <p:nvSpPr>
          <p:cNvPr id="3" name="Subtitle 2"/>
          <p:cNvSpPr>
            <a:spLocks noGrp="1"/>
          </p:cNvSpPr>
          <p:nvPr>
            <p:ph type="subTitle" idx="1"/>
          </p:nvPr>
        </p:nvSpPr>
        <p:spPr>
          <a:xfrm>
            <a:off x="694426" y="2701528"/>
            <a:ext cx="7732211" cy="1241822"/>
          </a:xfrm>
        </p:spPr>
        <p:txBody>
          <a:bodyPr anchor="t"/>
          <a:lstStyle>
            <a:lvl1pPr marL="0" indent="0" algn="l">
              <a:buNone/>
              <a:defRPr sz="1800" b="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7" name="Picture 6">
            <a:extLst>
              <a:ext uri="{FF2B5EF4-FFF2-40B4-BE49-F238E27FC236}">
                <a16:creationId xmlns:a16="http://schemas.microsoft.com/office/drawing/2014/main" id="{E9BBE730-A99C-B04E-8965-2E99F07AE0C3}"/>
              </a:ext>
            </a:extLst>
          </p:cNvPr>
          <p:cNvPicPr>
            <a:picLocks noChangeAspect="1"/>
          </p:cNvPicPr>
          <p:nvPr userDrawn="1"/>
        </p:nvPicPr>
        <p:blipFill>
          <a:blip r:embed="rId4"/>
          <a:stretch>
            <a:fillRect/>
          </a:stretch>
        </p:blipFill>
        <p:spPr>
          <a:xfrm>
            <a:off x="800009" y="4316758"/>
            <a:ext cx="1431135" cy="456075"/>
          </a:xfrm>
          <a:prstGeom prst="rect">
            <a:avLst/>
          </a:prstGeom>
        </p:spPr>
      </p:pic>
    </p:spTree>
    <p:extLst>
      <p:ext uri="{BB962C8B-B14F-4D97-AF65-F5344CB8AC3E}">
        <p14:creationId xmlns:p14="http://schemas.microsoft.com/office/powerpoint/2010/main" val="857159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28650" y="1197864"/>
            <a:ext cx="7891272" cy="3209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Jennifer.VanEyk@cshs.org</a:t>
            </a:r>
          </a:p>
        </p:txBody>
      </p:sp>
      <p:sp>
        <p:nvSpPr>
          <p:cNvPr id="6" name="Slide Number Placeholder 5"/>
          <p:cNvSpPr>
            <a:spLocks noGrp="1"/>
          </p:cNvSpPr>
          <p:nvPr>
            <p:ph type="sldNum" sz="quarter" idx="12"/>
          </p:nvPr>
        </p:nvSpPr>
        <p:spPr/>
        <p:txBody>
          <a:bodyPr/>
          <a:lstStyle/>
          <a:p>
            <a:fld id="{5339919A-1AF4-8143-B305-C972D12AEE0C}" type="slidenum">
              <a:rPr lang="en-US" smtClean="0"/>
              <a:t>‹#›</a:t>
            </a:fld>
            <a:endParaRPr lang="en-US" dirty="0"/>
          </a:p>
        </p:txBody>
      </p:sp>
    </p:spTree>
    <p:extLst>
      <p:ext uri="{BB962C8B-B14F-4D97-AF65-F5344CB8AC3E}">
        <p14:creationId xmlns:p14="http://schemas.microsoft.com/office/powerpoint/2010/main" val="3559140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9ED71A1-2EF4-B847-A261-D8C8729048F5}"/>
              </a:ext>
            </a:extLst>
          </p:cNvPr>
          <p:cNvPicPr>
            <a:picLocks noChangeAspect="1"/>
          </p:cNvPicPr>
          <p:nvPr userDrawn="1"/>
        </p:nvPicPr>
        <p:blipFill>
          <a:blip r:embed="rId2"/>
          <a:stretch>
            <a:fillRect/>
          </a:stretch>
        </p:blipFill>
        <p:spPr>
          <a:xfrm>
            <a:off x="0" y="0"/>
            <a:ext cx="9144000" cy="3968750"/>
          </a:xfrm>
          <a:prstGeom prst="rect">
            <a:avLst/>
          </a:prstGeom>
        </p:spPr>
      </p:pic>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339919A-1AF4-8143-B305-C972D12AEE0C}" type="slidenum">
              <a:rPr lang="en-US" smtClean="0"/>
              <a:t>‹#›</a:t>
            </a:fld>
            <a:endParaRPr lang="en-US" dirty="0"/>
          </a:p>
        </p:txBody>
      </p:sp>
      <p:sp>
        <p:nvSpPr>
          <p:cNvPr id="10" name="Title 1">
            <a:extLst>
              <a:ext uri="{FF2B5EF4-FFF2-40B4-BE49-F238E27FC236}">
                <a16:creationId xmlns:a16="http://schemas.microsoft.com/office/drawing/2014/main" id="{1EE76491-7464-E849-A9B8-93DF37B28910}"/>
              </a:ext>
            </a:extLst>
          </p:cNvPr>
          <p:cNvSpPr>
            <a:spLocks noGrp="1"/>
          </p:cNvSpPr>
          <p:nvPr>
            <p:ph type="ctrTitle"/>
          </p:nvPr>
        </p:nvSpPr>
        <p:spPr>
          <a:xfrm>
            <a:off x="694427" y="458743"/>
            <a:ext cx="7732212" cy="1790700"/>
          </a:xfrm>
        </p:spPr>
        <p:txBody>
          <a:bodyPr anchor="b"/>
          <a:lstStyle>
            <a:lvl1pPr algn="l">
              <a:defRPr sz="2800"/>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765A7F18-FD1A-FB46-A6B2-D60941384E43}"/>
              </a:ext>
            </a:extLst>
          </p:cNvPr>
          <p:cNvSpPr>
            <a:spLocks noGrp="1"/>
          </p:cNvSpPr>
          <p:nvPr>
            <p:ph type="subTitle" idx="1"/>
          </p:nvPr>
        </p:nvSpPr>
        <p:spPr>
          <a:xfrm>
            <a:off x="694426" y="2701528"/>
            <a:ext cx="7732211" cy="1241822"/>
          </a:xfrm>
        </p:spPr>
        <p:txBody>
          <a:bodyPr anchor="t"/>
          <a:lstStyle>
            <a:lvl1pPr marL="0" indent="0" algn="l">
              <a:buNone/>
              <a:defRPr sz="1800" b="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8" name="Picture 7">
            <a:extLst>
              <a:ext uri="{FF2B5EF4-FFF2-40B4-BE49-F238E27FC236}">
                <a16:creationId xmlns:a16="http://schemas.microsoft.com/office/drawing/2014/main" id="{AEA109AC-B9B2-9147-AA78-D1A131A2F471}"/>
              </a:ext>
            </a:extLst>
          </p:cNvPr>
          <p:cNvPicPr>
            <a:picLocks noChangeAspect="1"/>
          </p:cNvPicPr>
          <p:nvPr userDrawn="1"/>
        </p:nvPicPr>
        <p:blipFill>
          <a:blip r:embed="rId3"/>
          <a:srcRect/>
          <a:stretch/>
        </p:blipFill>
        <p:spPr>
          <a:xfrm>
            <a:off x="567659" y="4334618"/>
            <a:ext cx="2788878" cy="420354"/>
          </a:xfrm>
          <a:prstGeom prst="rect">
            <a:avLst/>
          </a:prstGeom>
        </p:spPr>
      </p:pic>
    </p:spTree>
    <p:extLst>
      <p:ext uri="{BB962C8B-B14F-4D97-AF65-F5344CB8AC3E}">
        <p14:creationId xmlns:p14="http://schemas.microsoft.com/office/powerpoint/2010/main" val="1358909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9ED71A1-2EF4-B847-A261-D8C8729048F5}"/>
              </a:ext>
            </a:extLst>
          </p:cNvPr>
          <p:cNvPicPr>
            <a:picLocks noChangeAspect="1"/>
          </p:cNvPicPr>
          <p:nvPr userDrawn="1"/>
        </p:nvPicPr>
        <p:blipFill>
          <a:blip r:embed="rId2"/>
          <a:stretch>
            <a:fillRect/>
          </a:stretch>
        </p:blipFill>
        <p:spPr>
          <a:xfrm>
            <a:off x="0" y="0"/>
            <a:ext cx="9144000" cy="3968750"/>
          </a:xfrm>
          <a:prstGeom prst="rect">
            <a:avLst/>
          </a:prstGeom>
        </p:spPr>
      </p:pic>
      <p:pic>
        <p:nvPicPr>
          <p:cNvPr id="9" name="Picture 8">
            <a:extLst>
              <a:ext uri="{FF2B5EF4-FFF2-40B4-BE49-F238E27FC236}">
                <a16:creationId xmlns:a16="http://schemas.microsoft.com/office/drawing/2014/main" id="{1036697B-2117-1F43-828B-8F30EC4B7AB6}"/>
              </a:ext>
            </a:extLst>
          </p:cNvPr>
          <p:cNvPicPr>
            <a:picLocks noChangeAspect="1"/>
          </p:cNvPicPr>
          <p:nvPr userDrawn="1"/>
        </p:nvPicPr>
        <p:blipFill>
          <a:blip r:embed="rId3"/>
          <a:stretch>
            <a:fillRect/>
          </a:stretch>
        </p:blipFill>
        <p:spPr>
          <a:xfrm>
            <a:off x="800009" y="4316758"/>
            <a:ext cx="1431135" cy="456075"/>
          </a:xfrm>
          <a:prstGeom prst="rect">
            <a:avLst/>
          </a:prstGeom>
        </p:spPr>
      </p:pic>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339919A-1AF4-8143-B305-C972D12AEE0C}" type="slidenum">
              <a:rPr lang="en-US" smtClean="0"/>
              <a:t>‹#›</a:t>
            </a:fld>
            <a:endParaRPr lang="en-US" dirty="0"/>
          </a:p>
        </p:txBody>
      </p:sp>
      <p:sp>
        <p:nvSpPr>
          <p:cNvPr id="10" name="Title 1">
            <a:extLst>
              <a:ext uri="{FF2B5EF4-FFF2-40B4-BE49-F238E27FC236}">
                <a16:creationId xmlns:a16="http://schemas.microsoft.com/office/drawing/2014/main" id="{1EE76491-7464-E849-A9B8-93DF37B28910}"/>
              </a:ext>
            </a:extLst>
          </p:cNvPr>
          <p:cNvSpPr>
            <a:spLocks noGrp="1"/>
          </p:cNvSpPr>
          <p:nvPr>
            <p:ph type="ctrTitle"/>
          </p:nvPr>
        </p:nvSpPr>
        <p:spPr>
          <a:xfrm>
            <a:off x="694427" y="458743"/>
            <a:ext cx="7732212" cy="1790700"/>
          </a:xfrm>
        </p:spPr>
        <p:txBody>
          <a:bodyPr anchor="b"/>
          <a:lstStyle>
            <a:lvl1pPr algn="l">
              <a:defRPr sz="2800"/>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765A7F18-FD1A-FB46-A6B2-D60941384E43}"/>
              </a:ext>
            </a:extLst>
          </p:cNvPr>
          <p:cNvSpPr>
            <a:spLocks noGrp="1"/>
          </p:cNvSpPr>
          <p:nvPr>
            <p:ph type="subTitle" idx="1"/>
          </p:nvPr>
        </p:nvSpPr>
        <p:spPr>
          <a:xfrm>
            <a:off x="694426" y="2701528"/>
            <a:ext cx="7732211" cy="1241822"/>
          </a:xfrm>
        </p:spPr>
        <p:txBody>
          <a:bodyPr anchor="t"/>
          <a:lstStyle>
            <a:lvl1pPr marL="0" indent="0" algn="l">
              <a:buNone/>
              <a:defRPr sz="1800" b="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1585324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197864"/>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197864"/>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r>
              <a:rPr lang="en-US" dirty="0"/>
              <a:t>Jennifer.VanEyk@cshs.org</a:t>
            </a:r>
          </a:p>
        </p:txBody>
      </p:sp>
      <p:sp>
        <p:nvSpPr>
          <p:cNvPr id="7" name="Slide Number Placeholder 6"/>
          <p:cNvSpPr>
            <a:spLocks noGrp="1"/>
          </p:cNvSpPr>
          <p:nvPr>
            <p:ph type="sldNum" sz="quarter" idx="12"/>
          </p:nvPr>
        </p:nvSpPr>
        <p:spPr/>
        <p:txBody>
          <a:bodyPr/>
          <a:lstStyle/>
          <a:p>
            <a:fld id="{5339919A-1AF4-8143-B305-C972D12AEE0C}" type="slidenum">
              <a:rPr lang="en-US" smtClean="0"/>
              <a:t>‹#›</a:t>
            </a:fld>
            <a:endParaRPr lang="en-US" dirty="0"/>
          </a:p>
        </p:txBody>
      </p:sp>
    </p:spTree>
    <p:extLst>
      <p:ext uri="{BB962C8B-B14F-4D97-AF65-F5344CB8AC3E}">
        <p14:creationId xmlns:p14="http://schemas.microsoft.com/office/powerpoint/2010/main" val="380771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97864"/>
            <a:ext cx="3868340" cy="617934"/>
          </a:xfrm>
        </p:spPr>
        <p:txBody>
          <a:bodyPr anchor="ctr"/>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7"/>
            <a:ext cx="3868340" cy="2641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197864"/>
            <a:ext cx="3887391" cy="617934"/>
          </a:xfrm>
        </p:spPr>
        <p:txBody>
          <a:bodyPr anchor="ctr"/>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7"/>
            <a:ext cx="3887391" cy="2641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Jennifer.VanEyk@cshs.org</a:t>
            </a:r>
          </a:p>
        </p:txBody>
      </p:sp>
      <p:sp>
        <p:nvSpPr>
          <p:cNvPr id="9" name="Slide Number Placeholder 8"/>
          <p:cNvSpPr>
            <a:spLocks noGrp="1"/>
          </p:cNvSpPr>
          <p:nvPr>
            <p:ph type="sldNum" sz="quarter" idx="12"/>
          </p:nvPr>
        </p:nvSpPr>
        <p:spPr/>
        <p:txBody>
          <a:bodyPr/>
          <a:lstStyle/>
          <a:p>
            <a:fld id="{5339919A-1AF4-8143-B305-C972D12AEE0C}" type="slidenum">
              <a:rPr lang="en-US" smtClean="0"/>
              <a:t>‹#›</a:t>
            </a:fld>
            <a:endParaRPr lang="en-US" dirty="0"/>
          </a:p>
        </p:txBody>
      </p:sp>
      <p:sp>
        <p:nvSpPr>
          <p:cNvPr id="11" name="Title 1">
            <a:extLst>
              <a:ext uri="{FF2B5EF4-FFF2-40B4-BE49-F238E27FC236}">
                <a16:creationId xmlns:a16="http://schemas.microsoft.com/office/drawing/2014/main" id="{036DDE8D-023A-294F-BFD8-8040DEC5CEC5}"/>
              </a:ext>
            </a:extLst>
          </p:cNvPr>
          <p:cNvSpPr>
            <a:spLocks noGrp="1"/>
          </p:cNvSpPr>
          <p:nvPr>
            <p:ph type="title"/>
          </p:nvPr>
        </p:nvSpPr>
        <p:spPr>
          <a:xfrm>
            <a:off x="628650" y="0"/>
            <a:ext cx="7886700" cy="937260"/>
          </a:xfrm>
        </p:spPr>
        <p:txBody>
          <a:bodyPr/>
          <a:lstStyle/>
          <a:p>
            <a:r>
              <a:rPr lang="en-US"/>
              <a:t>Click to edit Master title style</a:t>
            </a:r>
            <a:endParaRPr lang="en-US" dirty="0"/>
          </a:p>
        </p:txBody>
      </p:sp>
    </p:spTree>
    <p:extLst>
      <p:ext uri="{BB962C8B-B14F-4D97-AF65-F5344CB8AC3E}">
        <p14:creationId xmlns:p14="http://schemas.microsoft.com/office/powerpoint/2010/main" val="2580812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dirty="0"/>
              <a:t>Jennifer.VanEyk@cshs.org</a:t>
            </a:r>
          </a:p>
        </p:txBody>
      </p:sp>
      <p:sp>
        <p:nvSpPr>
          <p:cNvPr id="5" name="Slide Number Placeholder 4"/>
          <p:cNvSpPr>
            <a:spLocks noGrp="1"/>
          </p:cNvSpPr>
          <p:nvPr>
            <p:ph type="sldNum" sz="quarter" idx="12"/>
          </p:nvPr>
        </p:nvSpPr>
        <p:spPr/>
        <p:txBody>
          <a:bodyPr/>
          <a:lstStyle/>
          <a:p>
            <a:fld id="{5339919A-1AF4-8143-B305-C972D12AEE0C}" type="slidenum">
              <a:rPr lang="en-US" smtClean="0"/>
              <a:t>‹#›</a:t>
            </a:fld>
            <a:endParaRPr lang="en-US" dirty="0"/>
          </a:p>
        </p:txBody>
      </p:sp>
    </p:spTree>
    <p:extLst>
      <p:ext uri="{BB962C8B-B14F-4D97-AF65-F5344CB8AC3E}">
        <p14:creationId xmlns:p14="http://schemas.microsoft.com/office/powerpoint/2010/main" val="913763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B876CAD-8822-0A4B-A9A4-94EBFBE99BE6}"/>
              </a:ext>
            </a:extLst>
          </p:cNvPr>
          <p:cNvPicPr>
            <a:picLocks noChangeAspect="1"/>
          </p:cNvPicPr>
          <p:nvPr userDrawn="1"/>
        </p:nvPicPr>
        <p:blipFill rotWithShape="1">
          <a:blip r:embed="rId16">
            <a:extLst>
              <a:ext uri="{28A0092B-C50C-407E-A947-70E740481C1C}">
                <a14:useLocalDpi xmlns:a14="http://schemas.microsoft.com/office/drawing/2010/main"/>
              </a:ext>
            </a:extLst>
          </a:blip>
          <a:srcRect b="76200"/>
          <a:stretch/>
        </p:blipFill>
        <p:spPr>
          <a:xfrm>
            <a:off x="0" y="0"/>
            <a:ext cx="9144000" cy="944563"/>
          </a:xfrm>
          <a:prstGeom prst="rect">
            <a:avLst/>
          </a:prstGeom>
        </p:spPr>
      </p:pic>
      <p:pic>
        <p:nvPicPr>
          <p:cNvPr id="9" name="Picture 8">
            <a:extLst>
              <a:ext uri="{FF2B5EF4-FFF2-40B4-BE49-F238E27FC236}">
                <a16:creationId xmlns:a16="http://schemas.microsoft.com/office/drawing/2014/main" id="{60BF86D0-5B3C-8246-9FB2-13595F888753}"/>
              </a:ext>
            </a:extLst>
          </p:cNvPr>
          <p:cNvPicPr>
            <a:picLocks noChangeAspect="1"/>
          </p:cNvPicPr>
          <p:nvPr userDrawn="1"/>
        </p:nvPicPr>
        <p:blipFill>
          <a:blip r:embed="rId17"/>
          <a:stretch>
            <a:fillRect/>
          </a:stretch>
        </p:blipFill>
        <p:spPr>
          <a:xfrm>
            <a:off x="0" y="4587017"/>
            <a:ext cx="9144000" cy="23813"/>
          </a:xfrm>
          <a:prstGeom prst="rect">
            <a:avLst/>
          </a:prstGeom>
        </p:spPr>
      </p:pic>
      <p:sp>
        <p:nvSpPr>
          <p:cNvPr id="2" name="Title Placeholder 1"/>
          <p:cNvSpPr>
            <a:spLocks noGrp="1"/>
          </p:cNvSpPr>
          <p:nvPr>
            <p:ph type="title"/>
          </p:nvPr>
        </p:nvSpPr>
        <p:spPr>
          <a:xfrm>
            <a:off x="628650" y="0"/>
            <a:ext cx="7886700" cy="93726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28650" y="1197864"/>
            <a:ext cx="7891272" cy="3209544"/>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2656936" y="4767263"/>
            <a:ext cx="5862986" cy="273844"/>
          </a:xfrm>
          <a:prstGeom prst="rect">
            <a:avLst/>
          </a:prstGeom>
        </p:spPr>
        <p:txBody>
          <a:bodyPr vert="horz" lIns="91440" tIns="45720" rIns="91440" bIns="45720" rtlCol="0" anchor="ctr"/>
          <a:lstStyle>
            <a:lvl1pPr algn="r">
              <a:defRPr sz="800">
                <a:solidFill>
                  <a:schemeClr val="accent2"/>
                </a:solidFill>
              </a:defRPr>
            </a:lvl1pPr>
          </a:lstStyle>
          <a:p>
            <a:endParaRPr lang="en-US" dirty="0"/>
          </a:p>
        </p:txBody>
      </p:sp>
      <p:sp>
        <p:nvSpPr>
          <p:cNvPr id="6" name="Slide Number Placeholder 5"/>
          <p:cNvSpPr>
            <a:spLocks noGrp="1"/>
          </p:cNvSpPr>
          <p:nvPr>
            <p:ph type="sldNum" sz="quarter" idx="4"/>
          </p:nvPr>
        </p:nvSpPr>
        <p:spPr>
          <a:xfrm>
            <a:off x="8576586" y="4796463"/>
            <a:ext cx="309700" cy="215444"/>
          </a:xfrm>
          <a:prstGeom prst="rect">
            <a:avLst/>
          </a:prstGeom>
        </p:spPr>
        <p:txBody>
          <a:bodyPr vert="horz" wrap="none" lIns="91440" tIns="45720" rIns="91440" bIns="45720" rtlCol="0" anchor="ctr">
            <a:spAutoFit/>
          </a:bodyPr>
          <a:lstStyle>
            <a:lvl1pPr algn="r">
              <a:defRPr sz="800">
                <a:solidFill>
                  <a:schemeClr val="accent2"/>
                </a:solidFill>
              </a:defRPr>
            </a:lvl1pPr>
          </a:lstStyle>
          <a:p>
            <a:fld id="{5339919A-1AF4-8143-B305-C972D12AEE0C}" type="slidenum">
              <a:rPr lang="en-US" smtClean="0"/>
              <a:pPr/>
              <a:t>‹#›</a:t>
            </a:fld>
            <a:endParaRPr lang="en-US" dirty="0"/>
          </a:p>
        </p:txBody>
      </p:sp>
      <p:pic>
        <p:nvPicPr>
          <p:cNvPr id="12" name="Picture 11">
            <a:extLst>
              <a:ext uri="{FF2B5EF4-FFF2-40B4-BE49-F238E27FC236}">
                <a16:creationId xmlns:a16="http://schemas.microsoft.com/office/drawing/2014/main" id="{A3E612C9-4E9B-5648-B4E2-2AECC0619E75}"/>
              </a:ext>
            </a:extLst>
          </p:cNvPr>
          <p:cNvPicPr>
            <a:picLocks noChangeAspect="1"/>
          </p:cNvPicPr>
          <p:nvPr userDrawn="1"/>
        </p:nvPicPr>
        <p:blipFill>
          <a:blip r:embed="rId18"/>
          <a:srcRect/>
          <a:stretch/>
        </p:blipFill>
        <p:spPr>
          <a:xfrm>
            <a:off x="347588" y="4760703"/>
            <a:ext cx="1731674" cy="261006"/>
          </a:xfrm>
          <a:prstGeom prst="rect">
            <a:avLst/>
          </a:prstGeom>
        </p:spPr>
      </p:pic>
    </p:spTree>
    <p:extLst>
      <p:ext uri="{BB962C8B-B14F-4D97-AF65-F5344CB8AC3E}">
        <p14:creationId xmlns:p14="http://schemas.microsoft.com/office/powerpoint/2010/main" val="2064978269"/>
      </p:ext>
    </p:extLst>
  </p:cSld>
  <p:clrMap bg1="lt1" tx1="dk1" bg2="lt2" tx2="dk2" accent1="accent1" accent2="accent2" accent3="accent3" accent4="accent4" accent5="accent5" accent6="accent6" hlink="hlink" folHlink="folHlink"/>
  <p:sldLayoutIdLst>
    <p:sldLayoutId id="2147483661" r:id="rId1"/>
    <p:sldLayoutId id="2147483683" r:id="rId2"/>
    <p:sldLayoutId id="2147483684" r:id="rId3"/>
    <p:sldLayoutId id="2147483662" r:id="rId4"/>
    <p:sldLayoutId id="2147483663" r:id="rId5"/>
    <p:sldLayoutId id="2147483685" r:id="rId6"/>
    <p:sldLayoutId id="2147483664" r:id="rId7"/>
    <p:sldLayoutId id="2147483665" r:id="rId8"/>
    <p:sldLayoutId id="2147483666" r:id="rId9"/>
    <p:sldLayoutId id="2147483667" r:id="rId10"/>
    <p:sldLayoutId id="2147483676" r:id="rId11"/>
    <p:sldLayoutId id="2147483678" r:id="rId12"/>
    <p:sldLayoutId id="2147483681" r:id="rId13"/>
    <p:sldLayoutId id="2147483682"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0" rtl="0" eaLnBrk="1" latinLnBrk="0" hangingPunct="1">
        <a:lnSpc>
          <a:spcPct val="90000"/>
        </a:lnSpc>
        <a:spcBef>
          <a:spcPct val="0"/>
        </a:spcBef>
        <a:buNone/>
        <a:defRPr sz="2000" kern="1200">
          <a:solidFill>
            <a:schemeClr val="bg1"/>
          </a:solidFill>
          <a:latin typeface="+mj-lt"/>
          <a:ea typeface="+mj-ea"/>
          <a:cs typeface="+mj-cs"/>
        </a:defRPr>
      </a:lvl1pPr>
    </p:titleStyle>
    <p:body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tx2"/>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tx2"/>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tx2"/>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4.xml"/><Relationship Id="rId5" Type="http://schemas.openxmlformats.org/officeDocument/2006/relationships/image" Target="../media/image39.emf"/><Relationship Id="rId4" Type="http://schemas.openxmlformats.org/officeDocument/2006/relationships/image" Target="../media/image38.emf"/></Relationships>
</file>

<file path=ppt/slides/_rels/slide1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4.xml"/><Relationship Id="rId5" Type="http://schemas.openxmlformats.org/officeDocument/2006/relationships/image" Target="../media/image43.emf"/><Relationship Id="rId4" Type="http://schemas.openxmlformats.org/officeDocument/2006/relationships/image" Target="../media/image42.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csmc-vaneykjlab/ASMS-Workshop-TimsTOF-Analysis"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475CF64-9DBE-1245-BDF7-BC40EFB5A875}"/>
              </a:ext>
            </a:extLst>
          </p:cNvPr>
          <p:cNvSpPr>
            <a:spLocks noGrp="1"/>
          </p:cNvSpPr>
          <p:nvPr>
            <p:ph type="subTitle" idx="1"/>
          </p:nvPr>
        </p:nvSpPr>
        <p:spPr>
          <a:xfrm>
            <a:off x="586188" y="2724894"/>
            <a:ext cx="7834356" cy="1201542"/>
          </a:xfrm>
        </p:spPr>
        <p:txBody>
          <a:bodyPr anchor="t">
            <a:noAutofit/>
          </a:bodyPr>
          <a:lstStyle/>
          <a:p>
            <a:pPr>
              <a:lnSpc>
                <a:spcPct val="110000"/>
              </a:lnSpc>
            </a:pPr>
            <a:r>
              <a:rPr lang="en-US" sz="1600" dirty="0"/>
              <a:t>Advanced Clinical Biosystems Research Institute</a:t>
            </a:r>
          </a:p>
          <a:p>
            <a:pPr>
              <a:lnSpc>
                <a:spcPct val="110000"/>
              </a:lnSpc>
              <a:spcBef>
                <a:spcPts val="0"/>
              </a:spcBef>
            </a:pPr>
            <a:endParaRPr lang="en-US" sz="1600" dirty="0"/>
          </a:p>
          <a:p>
            <a:pPr>
              <a:lnSpc>
                <a:spcPct val="110000"/>
              </a:lnSpc>
              <a:spcBef>
                <a:spcPts val="0"/>
              </a:spcBef>
            </a:pPr>
            <a:r>
              <a:rPr lang="en-US" sz="1600" dirty="0"/>
              <a:t>Qin Fu</a:t>
            </a:r>
          </a:p>
          <a:p>
            <a:pPr>
              <a:lnSpc>
                <a:spcPct val="110000"/>
              </a:lnSpc>
              <a:spcBef>
                <a:spcPts val="0"/>
              </a:spcBef>
            </a:pPr>
            <a:r>
              <a:rPr lang="en-US" sz="1600" dirty="0"/>
              <a:t>Niveda Sundararaman</a:t>
            </a:r>
          </a:p>
        </p:txBody>
      </p:sp>
      <p:sp>
        <p:nvSpPr>
          <p:cNvPr id="5" name="Rectangle 4">
            <a:extLst>
              <a:ext uri="{FF2B5EF4-FFF2-40B4-BE49-F238E27FC236}">
                <a16:creationId xmlns:a16="http://schemas.microsoft.com/office/drawing/2014/main" id="{1F614611-1E20-D943-B7CA-1FEA71FD1970}"/>
              </a:ext>
            </a:extLst>
          </p:cNvPr>
          <p:cNvSpPr/>
          <p:nvPr/>
        </p:nvSpPr>
        <p:spPr>
          <a:xfrm>
            <a:off x="1194954" y="4592782"/>
            <a:ext cx="7315200" cy="384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 name="Title 6">
            <a:extLst>
              <a:ext uri="{FF2B5EF4-FFF2-40B4-BE49-F238E27FC236}">
                <a16:creationId xmlns:a16="http://schemas.microsoft.com/office/drawing/2014/main" id="{3C4DFDF6-3604-4E44-B432-09F9C5AA29E7}"/>
              </a:ext>
            </a:extLst>
          </p:cNvPr>
          <p:cNvSpPr>
            <a:spLocks noGrp="1"/>
          </p:cNvSpPr>
          <p:nvPr>
            <p:ph type="ctrTitle"/>
          </p:nvPr>
        </p:nvSpPr>
        <p:spPr>
          <a:xfrm>
            <a:off x="586188" y="222990"/>
            <a:ext cx="7923966" cy="1790700"/>
          </a:xfrm>
        </p:spPr>
        <p:txBody>
          <a:bodyPr/>
          <a:lstStyle/>
          <a:p>
            <a:r>
              <a:rPr lang="en-US" b="1" dirty="0"/>
              <a:t>Effect on Library Size on Protein Identification and Quantification: </a:t>
            </a:r>
            <a:r>
              <a:rPr lang="en-US" b="1" dirty="0" err="1"/>
              <a:t>TimsTOF</a:t>
            </a:r>
            <a:endParaRPr lang="en-US" b="1" dirty="0"/>
          </a:p>
        </p:txBody>
      </p:sp>
    </p:spTree>
    <p:extLst>
      <p:ext uri="{BB962C8B-B14F-4D97-AF65-F5344CB8AC3E}">
        <p14:creationId xmlns:p14="http://schemas.microsoft.com/office/powerpoint/2010/main" val="2162960613"/>
      </p:ext>
    </p:extLst>
  </p:cSld>
  <p:clrMapOvr>
    <a:masterClrMapping/>
  </p:clrMapOvr>
  <mc:AlternateContent xmlns:mc="http://schemas.openxmlformats.org/markup-compatibility/2006" xmlns:p14="http://schemas.microsoft.com/office/powerpoint/2010/main">
    <mc:Choice Requires="p14">
      <p:transition p14:dur="0" advTm="22730"/>
    </mc:Choice>
    <mc:Fallback xmlns="">
      <p:transition advTm="2273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86444-1DF5-4AE6-AC7B-B1CA91071C36}"/>
              </a:ext>
            </a:extLst>
          </p:cNvPr>
          <p:cNvSpPr>
            <a:spLocks noGrp="1"/>
          </p:cNvSpPr>
          <p:nvPr>
            <p:ph type="title"/>
          </p:nvPr>
        </p:nvSpPr>
        <p:spPr>
          <a:xfrm>
            <a:off x="0" y="0"/>
            <a:ext cx="9136942" cy="937260"/>
          </a:xfrm>
        </p:spPr>
        <p:txBody>
          <a:bodyPr/>
          <a:lstStyle/>
          <a:p>
            <a:pPr algn="ctr"/>
            <a:r>
              <a:rPr lang="en-US" b="1" dirty="0"/>
              <a:t>Demo: Count Number of Precursors per Concentration Category</a:t>
            </a:r>
          </a:p>
        </p:txBody>
      </p:sp>
      <p:pic>
        <p:nvPicPr>
          <p:cNvPr id="7" name="Picture 6">
            <a:extLst>
              <a:ext uri="{FF2B5EF4-FFF2-40B4-BE49-F238E27FC236}">
                <a16:creationId xmlns:a16="http://schemas.microsoft.com/office/drawing/2014/main" id="{2756BE74-C02C-49A1-9C11-231DCC235505}"/>
              </a:ext>
            </a:extLst>
          </p:cNvPr>
          <p:cNvPicPr>
            <a:picLocks noChangeAspect="1"/>
          </p:cNvPicPr>
          <p:nvPr/>
        </p:nvPicPr>
        <p:blipFill rotWithShape="1">
          <a:blip r:embed="rId2"/>
          <a:srcRect t="4962"/>
          <a:stretch/>
        </p:blipFill>
        <p:spPr>
          <a:xfrm>
            <a:off x="0" y="1207475"/>
            <a:ext cx="4709851" cy="2899608"/>
          </a:xfrm>
          <a:prstGeom prst="rect">
            <a:avLst/>
          </a:prstGeom>
        </p:spPr>
      </p:pic>
      <p:pic>
        <p:nvPicPr>
          <p:cNvPr id="9" name="Picture 8">
            <a:extLst>
              <a:ext uri="{FF2B5EF4-FFF2-40B4-BE49-F238E27FC236}">
                <a16:creationId xmlns:a16="http://schemas.microsoft.com/office/drawing/2014/main" id="{C2348B0F-D085-4CBE-9189-EB8C59B02282}"/>
              </a:ext>
            </a:extLst>
          </p:cNvPr>
          <p:cNvPicPr>
            <a:picLocks noChangeAspect="1"/>
          </p:cNvPicPr>
          <p:nvPr/>
        </p:nvPicPr>
        <p:blipFill rotWithShape="1">
          <a:blip r:embed="rId3"/>
          <a:srcRect t="2532"/>
          <a:stretch/>
        </p:blipFill>
        <p:spPr>
          <a:xfrm>
            <a:off x="4340029" y="1127725"/>
            <a:ext cx="4796913" cy="2979358"/>
          </a:xfrm>
          <a:prstGeom prst="rect">
            <a:avLst/>
          </a:prstGeom>
        </p:spPr>
      </p:pic>
      <p:sp>
        <p:nvSpPr>
          <p:cNvPr id="10" name="TextBox 9">
            <a:extLst>
              <a:ext uri="{FF2B5EF4-FFF2-40B4-BE49-F238E27FC236}">
                <a16:creationId xmlns:a16="http://schemas.microsoft.com/office/drawing/2014/main" id="{EBE67A26-A030-42BF-9A55-C0F567BFADDA}"/>
              </a:ext>
            </a:extLst>
          </p:cNvPr>
          <p:cNvSpPr txBox="1"/>
          <p:nvPr/>
        </p:nvSpPr>
        <p:spPr>
          <a:xfrm>
            <a:off x="1385888" y="4332014"/>
            <a:ext cx="6099747" cy="307777"/>
          </a:xfrm>
          <a:prstGeom prst="rect">
            <a:avLst/>
          </a:prstGeom>
          <a:noFill/>
        </p:spPr>
        <p:txBody>
          <a:bodyPr wrap="none" rtlCol="0">
            <a:spAutoFit/>
          </a:bodyPr>
          <a:lstStyle/>
          <a:p>
            <a:pPr algn="l"/>
            <a:r>
              <a:rPr lang="en-US" sz="1400" dirty="0"/>
              <a:t>The larger library shows higher number of precursors across each category</a:t>
            </a:r>
          </a:p>
        </p:txBody>
      </p:sp>
      <p:sp>
        <p:nvSpPr>
          <p:cNvPr id="11" name="TextBox 10">
            <a:extLst>
              <a:ext uri="{FF2B5EF4-FFF2-40B4-BE49-F238E27FC236}">
                <a16:creationId xmlns:a16="http://schemas.microsoft.com/office/drawing/2014/main" id="{1D1F1D12-C4DF-4245-B40A-9BD681721D68}"/>
              </a:ext>
            </a:extLst>
          </p:cNvPr>
          <p:cNvSpPr txBox="1"/>
          <p:nvPr/>
        </p:nvSpPr>
        <p:spPr>
          <a:xfrm>
            <a:off x="1558632" y="906712"/>
            <a:ext cx="1229824" cy="307777"/>
          </a:xfrm>
          <a:prstGeom prst="rect">
            <a:avLst/>
          </a:prstGeom>
          <a:noFill/>
        </p:spPr>
        <p:txBody>
          <a:bodyPr wrap="none" rtlCol="0">
            <a:spAutoFit/>
          </a:bodyPr>
          <a:lstStyle/>
          <a:p>
            <a:pPr algn="l"/>
            <a:r>
              <a:rPr lang="en-US" sz="1400" dirty="0">
                <a:solidFill>
                  <a:schemeClr val="accent2"/>
                </a:solidFill>
              </a:rPr>
              <a:t>Small Library</a:t>
            </a:r>
          </a:p>
        </p:txBody>
      </p:sp>
      <p:sp>
        <p:nvSpPr>
          <p:cNvPr id="12" name="TextBox 11">
            <a:extLst>
              <a:ext uri="{FF2B5EF4-FFF2-40B4-BE49-F238E27FC236}">
                <a16:creationId xmlns:a16="http://schemas.microsoft.com/office/drawing/2014/main" id="{80A4CF35-BF25-442D-8926-6FDEEF3631A3}"/>
              </a:ext>
            </a:extLst>
          </p:cNvPr>
          <p:cNvSpPr txBox="1"/>
          <p:nvPr/>
        </p:nvSpPr>
        <p:spPr>
          <a:xfrm>
            <a:off x="5975851" y="870376"/>
            <a:ext cx="1237839" cy="307777"/>
          </a:xfrm>
          <a:prstGeom prst="rect">
            <a:avLst/>
          </a:prstGeom>
          <a:noFill/>
        </p:spPr>
        <p:txBody>
          <a:bodyPr wrap="none" rtlCol="0">
            <a:spAutoFit/>
          </a:bodyPr>
          <a:lstStyle/>
          <a:p>
            <a:pPr algn="l"/>
            <a:r>
              <a:rPr lang="en-US" sz="1400" dirty="0">
                <a:solidFill>
                  <a:schemeClr val="accent2"/>
                </a:solidFill>
              </a:rPr>
              <a:t>Large Library</a:t>
            </a:r>
          </a:p>
        </p:txBody>
      </p:sp>
      <p:sp>
        <p:nvSpPr>
          <p:cNvPr id="13" name="Rectangle 12">
            <a:extLst>
              <a:ext uri="{FF2B5EF4-FFF2-40B4-BE49-F238E27FC236}">
                <a16:creationId xmlns:a16="http://schemas.microsoft.com/office/drawing/2014/main" id="{BF457840-FF10-4158-81C1-4BB60B879470}"/>
              </a:ext>
            </a:extLst>
          </p:cNvPr>
          <p:cNvSpPr/>
          <p:nvPr/>
        </p:nvSpPr>
        <p:spPr>
          <a:xfrm>
            <a:off x="682429" y="4910006"/>
            <a:ext cx="7315200" cy="1606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Tree>
    <p:extLst>
      <p:ext uri="{BB962C8B-B14F-4D97-AF65-F5344CB8AC3E}">
        <p14:creationId xmlns:p14="http://schemas.microsoft.com/office/powerpoint/2010/main" val="3982610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42EB9-E1A9-4A8C-BBBB-182C5FD0A9B5}"/>
              </a:ext>
            </a:extLst>
          </p:cNvPr>
          <p:cNvSpPr>
            <a:spLocks noGrp="1"/>
          </p:cNvSpPr>
          <p:nvPr>
            <p:ph type="title"/>
          </p:nvPr>
        </p:nvSpPr>
        <p:spPr>
          <a:xfrm>
            <a:off x="0" y="0"/>
            <a:ext cx="9144000" cy="937260"/>
          </a:xfrm>
        </p:spPr>
        <p:txBody>
          <a:bodyPr/>
          <a:lstStyle/>
          <a:p>
            <a:pPr algn="ctr"/>
            <a:r>
              <a:rPr lang="en-US" b="1" dirty="0"/>
              <a:t>Demo: CV Calculation Across Injections within each Concentration Category</a:t>
            </a:r>
          </a:p>
        </p:txBody>
      </p:sp>
      <p:pic>
        <p:nvPicPr>
          <p:cNvPr id="7" name="Picture 6">
            <a:extLst>
              <a:ext uri="{FF2B5EF4-FFF2-40B4-BE49-F238E27FC236}">
                <a16:creationId xmlns:a16="http://schemas.microsoft.com/office/drawing/2014/main" id="{0E25158A-D860-4D94-98B8-47DC91DB0905}"/>
              </a:ext>
            </a:extLst>
          </p:cNvPr>
          <p:cNvPicPr>
            <a:picLocks noChangeAspect="1"/>
          </p:cNvPicPr>
          <p:nvPr/>
        </p:nvPicPr>
        <p:blipFill rotWithShape="1">
          <a:blip r:embed="rId2"/>
          <a:srcRect t="7788"/>
          <a:stretch/>
        </p:blipFill>
        <p:spPr>
          <a:xfrm>
            <a:off x="0" y="1224686"/>
            <a:ext cx="4829175" cy="2942668"/>
          </a:xfrm>
          <a:prstGeom prst="rect">
            <a:avLst/>
          </a:prstGeom>
        </p:spPr>
      </p:pic>
      <p:pic>
        <p:nvPicPr>
          <p:cNvPr id="9" name="Picture 8">
            <a:extLst>
              <a:ext uri="{FF2B5EF4-FFF2-40B4-BE49-F238E27FC236}">
                <a16:creationId xmlns:a16="http://schemas.microsoft.com/office/drawing/2014/main" id="{BA4D11E3-295A-4848-B074-118C5280DAF4}"/>
              </a:ext>
            </a:extLst>
          </p:cNvPr>
          <p:cNvPicPr>
            <a:picLocks noChangeAspect="1"/>
          </p:cNvPicPr>
          <p:nvPr/>
        </p:nvPicPr>
        <p:blipFill rotWithShape="1">
          <a:blip r:embed="rId3"/>
          <a:srcRect t="5305"/>
          <a:stretch/>
        </p:blipFill>
        <p:spPr>
          <a:xfrm>
            <a:off x="4252287" y="1224686"/>
            <a:ext cx="4835485" cy="2942668"/>
          </a:xfrm>
          <a:prstGeom prst="rect">
            <a:avLst/>
          </a:prstGeom>
        </p:spPr>
      </p:pic>
      <p:sp>
        <p:nvSpPr>
          <p:cNvPr id="10" name="Rectangle 9">
            <a:extLst>
              <a:ext uri="{FF2B5EF4-FFF2-40B4-BE49-F238E27FC236}">
                <a16:creationId xmlns:a16="http://schemas.microsoft.com/office/drawing/2014/main" id="{FF9035FE-3C36-4638-8500-B4F60F0A92C1}"/>
              </a:ext>
            </a:extLst>
          </p:cNvPr>
          <p:cNvSpPr/>
          <p:nvPr/>
        </p:nvSpPr>
        <p:spPr>
          <a:xfrm>
            <a:off x="682429" y="4910006"/>
            <a:ext cx="7315200" cy="1606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 name="TextBox 10">
            <a:extLst>
              <a:ext uri="{FF2B5EF4-FFF2-40B4-BE49-F238E27FC236}">
                <a16:creationId xmlns:a16="http://schemas.microsoft.com/office/drawing/2014/main" id="{8857CD04-F820-4668-8E03-5234D90E29B2}"/>
              </a:ext>
            </a:extLst>
          </p:cNvPr>
          <p:cNvSpPr txBox="1"/>
          <p:nvPr/>
        </p:nvSpPr>
        <p:spPr>
          <a:xfrm>
            <a:off x="-19358" y="4099360"/>
            <a:ext cx="9144000" cy="523220"/>
          </a:xfrm>
          <a:prstGeom prst="rect">
            <a:avLst/>
          </a:prstGeom>
          <a:noFill/>
        </p:spPr>
        <p:txBody>
          <a:bodyPr wrap="square" rtlCol="0">
            <a:spAutoFit/>
          </a:bodyPr>
          <a:lstStyle/>
          <a:p>
            <a:pPr algn="l"/>
            <a:r>
              <a:rPr lang="en-US" sz="1400" dirty="0"/>
              <a:t>In both cases, higher concentrations of Hela (left: A) shows the lowest CVs, with gradual increase in CV as concentration decreases.</a:t>
            </a:r>
          </a:p>
        </p:txBody>
      </p:sp>
      <p:sp>
        <p:nvSpPr>
          <p:cNvPr id="12" name="TextBox 11">
            <a:extLst>
              <a:ext uri="{FF2B5EF4-FFF2-40B4-BE49-F238E27FC236}">
                <a16:creationId xmlns:a16="http://schemas.microsoft.com/office/drawing/2014/main" id="{FC19192F-DEBD-44E9-BF94-D6031A9E976C}"/>
              </a:ext>
            </a:extLst>
          </p:cNvPr>
          <p:cNvSpPr txBox="1"/>
          <p:nvPr/>
        </p:nvSpPr>
        <p:spPr>
          <a:xfrm>
            <a:off x="1676620" y="937260"/>
            <a:ext cx="1229824" cy="307777"/>
          </a:xfrm>
          <a:prstGeom prst="rect">
            <a:avLst/>
          </a:prstGeom>
          <a:noFill/>
        </p:spPr>
        <p:txBody>
          <a:bodyPr wrap="none" rtlCol="0">
            <a:spAutoFit/>
          </a:bodyPr>
          <a:lstStyle/>
          <a:p>
            <a:pPr algn="l"/>
            <a:r>
              <a:rPr lang="en-US" sz="1400" dirty="0">
                <a:solidFill>
                  <a:schemeClr val="accent2"/>
                </a:solidFill>
              </a:rPr>
              <a:t>Small Library</a:t>
            </a:r>
          </a:p>
        </p:txBody>
      </p:sp>
      <p:sp>
        <p:nvSpPr>
          <p:cNvPr id="13" name="TextBox 12">
            <a:extLst>
              <a:ext uri="{FF2B5EF4-FFF2-40B4-BE49-F238E27FC236}">
                <a16:creationId xmlns:a16="http://schemas.microsoft.com/office/drawing/2014/main" id="{35607AE3-3461-466D-88EC-FEADEC709BA9}"/>
              </a:ext>
            </a:extLst>
          </p:cNvPr>
          <p:cNvSpPr txBox="1"/>
          <p:nvPr/>
        </p:nvSpPr>
        <p:spPr>
          <a:xfrm>
            <a:off x="5975851" y="916909"/>
            <a:ext cx="1237839" cy="307777"/>
          </a:xfrm>
          <a:prstGeom prst="rect">
            <a:avLst/>
          </a:prstGeom>
          <a:noFill/>
        </p:spPr>
        <p:txBody>
          <a:bodyPr wrap="none" rtlCol="0">
            <a:spAutoFit/>
          </a:bodyPr>
          <a:lstStyle/>
          <a:p>
            <a:pPr algn="l"/>
            <a:r>
              <a:rPr lang="en-US" sz="1400" dirty="0">
                <a:solidFill>
                  <a:schemeClr val="accent2"/>
                </a:solidFill>
              </a:rPr>
              <a:t>Large Library</a:t>
            </a:r>
          </a:p>
        </p:txBody>
      </p:sp>
    </p:spTree>
    <p:extLst>
      <p:ext uri="{BB962C8B-B14F-4D97-AF65-F5344CB8AC3E}">
        <p14:creationId xmlns:p14="http://schemas.microsoft.com/office/powerpoint/2010/main" val="3918333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BEDB5-1F89-441D-881B-3FBECC63F3B1}"/>
              </a:ext>
            </a:extLst>
          </p:cNvPr>
          <p:cNvSpPr>
            <a:spLocks noGrp="1"/>
          </p:cNvSpPr>
          <p:nvPr>
            <p:ph type="title"/>
          </p:nvPr>
        </p:nvSpPr>
        <p:spPr>
          <a:xfrm>
            <a:off x="633222" y="8572"/>
            <a:ext cx="7886700" cy="937260"/>
          </a:xfrm>
        </p:spPr>
        <p:txBody>
          <a:bodyPr/>
          <a:lstStyle/>
          <a:p>
            <a:pPr algn="ctr"/>
            <a:r>
              <a:rPr lang="en-US" b="1" dirty="0"/>
              <a:t>Demo: Precursor Abundance across Concentration Categories</a:t>
            </a:r>
          </a:p>
        </p:txBody>
      </p:sp>
      <p:pic>
        <p:nvPicPr>
          <p:cNvPr id="7" name="Picture 6">
            <a:extLst>
              <a:ext uri="{FF2B5EF4-FFF2-40B4-BE49-F238E27FC236}">
                <a16:creationId xmlns:a16="http://schemas.microsoft.com/office/drawing/2014/main" id="{FAE482DE-0600-40F4-AF6D-8AC8B5AD19BD}"/>
              </a:ext>
            </a:extLst>
          </p:cNvPr>
          <p:cNvPicPr>
            <a:picLocks noChangeAspect="1"/>
          </p:cNvPicPr>
          <p:nvPr/>
        </p:nvPicPr>
        <p:blipFill>
          <a:blip r:embed="rId2"/>
          <a:stretch>
            <a:fillRect/>
          </a:stretch>
        </p:blipFill>
        <p:spPr>
          <a:xfrm>
            <a:off x="0" y="1154273"/>
            <a:ext cx="4735558" cy="3089607"/>
          </a:xfrm>
          <a:prstGeom prst="rect">
            <a:avLst/>
          </a:prstGeom>
        </p:spPr>
      </p:pic>
      <p:pic>
        <p:nvPicPr>
          <p:cNvPr id="9" name="Picture 8">
            <a:extLst>
              <a:ext uri="{FF2B5EF4-FFF2-40B4-BE49-F238E27FC236}">
                <a16:creationId xmlns:a16="http://schemas.microsoft.com/office/drawing/2014/main" id="{E46AD76D-791F-461A-8F72-26AD906154AE}"/>
              </a:ext>
            </a:extLst>
          </p:cNvPr>
          <p:cNvPicPr>
            <a:picLocks noChangeAspect="1"/>
          </p:cNvPicPr>
          <p:nvPr/>
        </p:nvPicPr>
        <p:blipFill>
          <a:blip r:embed="rId3"/>
          <a:stretch>
            <a:fillRect/>
          </a:stretch>
        </p:blipFill>
        <p:spPr>
          <a:xfrm>
            <a:off x="4308429" y="1165996"/>
            <a:ext cx="4735558" cy="3077884"/>
          </a:xfrm>
          <a:prstGeom prst="rect">
            <a:avLst/>
          </a:prstGeom>
        </p:spPr>
      </p:pic>
      <p:sp>
        <p:nvSpPr>
          <p:cNvPr id="10" name="TextBox 9">
            <a:extLst>
              <a:ext uri="{FF2B5EF4-FFF2-40B4-BE49-F238E27FC236}">
                <a16:creationId xmlns:a16="http://schemas.microsoft.com/office/drawing/2014/main" id="{EC3DB575-CDB9-4BDC-A8BC-89961AD2DEE7}"/>
              </a:ext>
            </a:extLst>
          </p:cNvPr>
          <p:cNvSpPr txBox="1"/>
          <p:nvPr/>
        </p:nvSpPr>
        <p:spPr>
          <a:xfrm>
            <a:off x="1676620" y="937260"/>
            <a:ext cx="1229824" cy="307777"/>
          </a:xfrm>
          <a:prstGeom prst="rect">
            <a:avLst/>
          </a:prstGeom>
          <a:noFill/>
        </p:spPr>
        <p:txBody>
          <a:bodyPr wrap="none" rtlCol="0">
            <a:spAutoFit/>
          </a:bodyPr>
          <a:lstStyle/>
          <a:p>
            <a:pPr algn="l"/>
            <a:r>
              <a:rPr lang="en-US" sz="1400" dirty="0">
                <a:solidFill>
                  <a:schemeClr val="accent2"/>
                </a:solidFill>
              </a:rPr>
              <a:t>Small Library</a:t>
            </a:r>
          </a:p>
        </p:txBody>
      </p:sp>
      <p:sp>
        <p:nvSpPr>
          <p:cNvPr id="11" name="TextBox 10">
            <a:extLst>
              <a:ext uri="{FF2B5EF4-FFF2-40B4-BE49-F238E27FC236}">
                <a16:creationId xmlns:a16="http://schemas.microsoft.com/office/drawing/2014/main" id="{78CC40A3-A20F-4133-9C1E-DF58CEB90E9D}"/>
              </a:ext>
            </a:extLst>
          </p:cNvPr>
          <p:cNvSpPr txBox="1"/>
          <p:nvPr/>
        </p:nvSpPr>
        <p:spPr>
          <a:xfrm>
            <a:off x="5975851" y="916909"/>
            <a:ext cx="1237839" cy="307777"/>
          </a:xfrm>
          <a:prstGeom prst="rect">
            <a:avLst/>
          </a:prstGeom>
          <a:noFill/>
        </p:spPr>
        <p:txBody>
          <a:bodyPr wrap="none" rtlCol="0">
            <a:spAutoFit/>
          </a:bodyPr>
          <a:lstStyle/>
          <a:p>
            <a:pPr algn="l"/>
            <a:r>
              <a:rPr lang="en-US" sz="1400" dirty="0">
                <a:solidFill>
                  <a:schemeClr val="accent2"/>
                </a:solidFill>
              </a:rPr>
              <a:t>Large Library</a:t>
            </a:r>
          </a:p>
        </p:txBody>
      </p:sp>
      <p:sp>
        <p:nvSpPr>
          <p:cNvPr id="12" name="TextBox 11">
            <a:extLst>
              <a:ext uri="{FF2B5EF4-FFF2-40B4-BE49-F238E27FC236}">
                <a16:creationId xmlns:a16="http://schemas.microsoft.com/office/drawing/2014/main" id="{01B71258-BD3D-4AAA-905C-1DDD2EC7B024}"/>
              </a:ext>
            </a:extLst>
          </p:cNvPr>
          <p:cNvSpPr txBox="1"/>
          <p:nvPr/>
        </p:nvSpPr>
        <p:spPr>
          <a:xfrm>
            <a:off x="-19358" y="4142224"/>
            <a:ext cx="9144000" cy="523220"/>
          </a:xfrm>
          <a:prstGeom prst="rect">
            <a:avLst/>
          </a:prstGeom>
          <a:noFill/>
        </p:spPr>
        <p:txBody>
          <a:bodyPr wrap="square" rtlCol="0">
            <a:spAutoFit/>
          </a:bodyPr>
          <a:lstStyle/>
          <a:p>
            <a:pPr algn="l"/>
            <a:r>
              <a:rPr lang="en-US" sz="1400" dirty="0"/>
              <a:t>Even though the big library shows higher number of precursors and proteins, the smaller library shows tighter trends towards the expected patterns.</a:t>
            </a:r>
          </a:p>
        </p:txBody>
      </p:sp>
      <p:sp>
        <p:nvSpPr>
          <p:cNvPr id="13" name="Rectangle 12">
            <a:extLst>
              <a:ext uri="{FF2B5EF4-FFF2-40B4-BE49-F238E27FC236}">
                <a16:creationId xmlns:a16="http://schemas.microsoft.com/office/drawing/2014/main" id="{4C0D2D89-1153-44C3-A53E-C17908F28598}"/>
              </a:ext>
            </a:extLst>
          </p:cNvPr>
          <p:cNvSpPr/>
          <p:nvPr/>
        </p:nvSpPr>
        <p:spPr>
          <a:xfrm>
            <a:off x="682429" y="4910006"/>
            <a:ext cx="7315200" cy="1606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Tree>
    <p:extLst>
      <p:ext uri="{BB962C8B-B14F-4D97-AF65-F5344CB8AC3E}">
        <p14:creationId xmlns:p14="http://schemas.microsoft.com/office/powerpoint/2010/main" val="1431706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A3FD2-538D-4601-A111-67F48829CFC9}"/>
              </a:ext>
            </a:extLst>
          </p:cNvPr>
          <p:cNvSpPr>
            <a:spLocks noGrp="1"/>
          </p:cNvSpPr>
          <p:nvPr>
            <p:ph type="title"/>
          </p:nvPr>
        </p:nvSpPr>
        <p:spPr/>
        <p:txBody>
          <a:bodyPr/>
          <a:lstStyle/>
          <a:p>
            <a:pPr algn="ctr"/>
            <a:r>
              <a:rPr lang="en-US" b="1" dirty="0"/>
              <a:t>Demo: RT Difference between Precursors</a:t>
            </a:r>
          </a:p>
        </p:txBody>
      </p:sp>
      <p:sp>
        <p:nvSpPr>
          <p:cNvPr id="8" name="Rectangle 7">
            <a:extLst>
              <a:ext uri="{FF2B5EF4-FFF2-40B4-BE49-F238E27FC236}">
                <a16:creationId xmlns:a16="http://schemas.microsoft.com/office/drawing/2014/main" id="{A240E00F-4846-4A5E-9B25-E3F4A970F589}"/>
              </a:ext>
            </a:extLst>
          </p:cNvPr>
          <p:cNvSpPr/>
          <p:nvPr/>
        </p:nvSpPr>
        <p:spPr>
          <a:xfrm>
            <a:off x="682429" y="4910006"/>
            <a:ext cx="7315200" cy="1606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pic>
        <p:nvPicPr>
          <p:cNvPr id="10" name="Picture 9">
            <a:extLst>
              <a:ext uri="{FF2B5EF4-FFF2-40B4-BE49-F238E27FC236}">
                <a16:creationId xmlns:a16="http://schemas.microsoft.com/office/drawing/2014/main" id="{BDAB4409-0537-49A5-8A3B-9E927F1B6FF1}"/>
              </a:ext>
            </a:extLst>
          </p:cNvPr>
          <p:cNvPicPr>
            <a:picLocks noChangeAspect="1"/>
          </p:cNvPicPr>
          <p:nvPr/>
        </p:nvPicPr>
        <p:blipFill>
          <a:blip r:embed="rId2"/>
          <a:stretch>
            <a:fillRect/>
          </a:stretch>
        </p:blipFill>
        <p:spPr>
          <a:xfrm>
            <a:off x="32221" y="1231497"/>
            <a:ext cx="4307808" cy="2680506"/>
          </a:xfrm>
          <a:prstGeom prst="rect">
            <a:avLst/>
          </a:prstGeom>
        </p:spPr>
      </p:pic>
      <p:pic>
        <p:nvPicPr>
          <p:cNvPr id="12" name="Picture 11">
            <a:extLst>
              <a:ext uri="{FF2B5EF4-FFF2-40B4-BE49-F238E27FC236}">
                <a16:creationId xmlns:a16="http://schemas.microsoft.com/office/drawing/2014/main" id="{47A80A16-3FB5-48DE-B86A-6827FAE6D863}"/>
              </a:ext>
            </a:extLst>
          </p:cNvPr>
          <p:cNvPicPr>
            <a:picLocks noChangeAspect="1"/>
          </p:cNvPicPr>
          <p:nvPr/>
        </p:nvPicPr>
        <p:blipFill>
          <a:blip r:embed="rId3"/>
          <a:stretch>
            <a:fillRect/>
          </a:stretch>
        </p:blipFill>
        <p:spPr>
          <a:xfrm>
            <a:off x="4470656" y="1224583"/>
            <a:ext cx="4307808" cy="2719408"/>
          </a:xfrm>
          <a:prstGeom prst="rect">
            <a:avLst/>
          </a:prstGeom>
        </p:spPr>
      </p:pic>
      <p:sp>
        <p:nvSpPr>
          <p:cNvPr id="13" name="TextBox 12">
            <a:extLst>
              <a:ext uri="{FF2B5EF4-FFF2-40B4-BE49-F238E27FC236}">
                <a16:creationId xmlns:a16="http://schemas.microsoft.com/office/drawing/2014/main" id="{15A72117-8479-4594-AA73-D170227DE5E6}"/>
              </a:ext>
            </a:extLst>
          </p:cNvPr>
          <p:cNvSpPr txBox="1"/>
          <p:nvPr/>
        </p:nvSpPr>
        <p:spPr>
          <a:xfrm>
            <a:off x="1676620" y="937260"/>
            <a:ext cx="1229824" cy="307777"/>
          </a:xfrm>
          <a:prstGeom prst="rect">
            <a:avLst/>
          </a:prstGeom>
          <a:noFill/>
        </p:spPr>
        <p:txBody>
          <a:bodyPr wrap="none" rtlCol="0">
            <a:spAutoFit/>
          </a:bodyPr>
          <a:lstStyle/>
          <a:p>
            <a:pPr algn="l"/>
            <a:r>
              <a:rPr lang="en-US" sz="1400" dirty="0">
                <a:solidFill>
                  <a:schemeClr val="accent2"/>
                </a:solidFill>
              </a:rPr>
              <a:t>Small Library</a:t>
            </a:r>
          </a:p>
        </p:txBody>
      </p:sp>
      <p:sp>
        <p:nvSpPr>
          <p:cNvPr id="14" name="TextBox 13">
            <a:extLst>
              <a:ext uri="{FF2B5EF4-FFF2-40B4-BE49-F238E27FC236}">
                <a16:creationId xmlns:a16="http://schemas.microsoft.com/office/drawing/2014/main" id="{5E35CB16-052F-4A82-BA8C-55DBFE2458F8}"/>
              </a:ext>
            </a:extLst>
          </p:cNvPr>
          <p:cNvSpPr txBox="1"/>
          <p:nvPr/>
        </p:nvSpPr>
        <p:spPr>
          <a:xfrm>
            <a:off x="5975851" y="916909"/>
            <a:ext cx="1237839" cy="307777"/>
          </a:xfrm>
          <a:prstGeom prst="rect">
            <a:avLst/>
          </a:prstGeom>
          <a:noFill/>
        </p:spPr>
        <p:txBody>
          <a:bodyPr wrap="none" rtlCol="0">
            <a:spAutoFit/>
          </a:bodyPr>
          <a:lstStyle/>
          <a:p>
            <a:pPr algn="l"/>
            <a:r>
              <a:rPr lang="en-US" sz="1400" dirty="0">
                <a:solidFill>
                  <a:schemeClr val="accent2"/>
                </a:solidFill>
              </a:rPr>
              <a:t>Large Library</a:t>
            </a:r>
          </a:p>
        </p:txBody>
      </p:sp>
      <p:sp>
        <p:nvSpPr>
          <p:cNvPr id="15" name="TextBox 14">
            <a:extLst>
              <a:ext uri="{FF2B5EF4-FFF2-40B4-BE49-F238E27FC236}">
                <a16:creationId xmlns:a16="http://schemas.microsoft.com/office/drawing/2014/main" id="{867EF2F3-243A-4DE1-ABA0-378CBC977C7E}"/>
              </a:ext>
            </a:extLst>
          </p:cNvPr>
          <p:cNvSpPr txBox="1"/>
          <p:nvPr/>
        </p:nvSpPr>
        <p:spPr>
          <a:xfrm>
            <a:off x="242887" y="3976618"/>
            <a:ext cx="8842119" cy="523220"/>
          </a:xfrm>
          <a:prstGeom prst="rect">
            <a:avLst/>
          </a:prstGeom>
          <a:noFill/>
        </p:spPr>
        <p:txBody>
          <a:bodyPr wrap="square" rtlCol="0">
            <a:spAutoFit/>
          </a:bodyPr>
          <a:lstStyle/>
          <a:p>
            <a:pPr algn="l"/>
            <a:r>
              <a:rPr lang="en-US" sz="1400" dirty="0"/>
              <a:t>RT difference between common precursors across the concentration categories indicates that the difference window is slightly narrower in the case of the small library </a:t>
            </a:r>
          </a:p>
        </p:txBody>
      </p:sp>
    </p:spTree>
    <p:extLst>
      <p:ext uri="{BB962C8B-B14F-4D97-AF65-F5344CB8AC3E}">
        <p14:creationId xmlns:p14="http://schemas.microsoft.com/office/powerpoint/2010/main" val="251096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323D9FF-D21B-4F09-8291-DB512B3087A9}"/>
              </a:ext>
            </a:extLst>
          </p:cNvPr>
          <p:cNvSpPr>
            <a:spLocks noGrp="1"/>
          </p:cNvSpPr>
          <p:nvPr>
            <p:ph type="title"/>
          </p:nvPr>
        </p:nvSpPr>
        <p:spPr>
          <a:xfrm>
            <a:off x="628650" y="0"/>
            <a:ext cx="7886700" cy="937260"/>
          </a:xfrm>
        </p:spPr>
        <p:txBody>
          <a:bodyPr/>
          <a:lstStyle/>
          <a:p>
            <a:pPr algn="ctr"/>
            <a:r>
              <a:rPr lang="en-US" b="1" dirty="0"/>
              <a:t>Demo: Ion Mobility(IM) Difference between Precursors</a:t>
            </a:r>
          </a:p>
        </p:txBody>
      </p:sp>
      <p:pic>
        <p:nvPicPr>
          <p:cNvPr id="8" name="Picture 7">
            <a:extLst>
              <a:ext uri="{FF2B5EF4-FFF2-40B4-BE49-F238E27FC236}">
                <a16:creationId xmlns:a16="http://schemas.microsoft.com/office/drawing/2014/main" id="{62A654FF-B0F3-4DA2-A9EF-EF3736D6EFAE}"/>
              </a:ext>
            </a:extLst>
          </p:cNvPr>
          <p:cNvPicPr>
            <a:picLocks noChangeAspect="1"/>
          </p:cNvPicPr>
          <p:nvPr/>
        </p:nvPicPr>
        <p:blipFill>
          <a:blip r:embed="rId2"/>
          <a:stretch>
            <a:fillRect/>
          </a:stretch>
        </p:blipFill>
        <p:spPr>
          <a:xfrm>
            <a:off x="4525966" y="1165147"/>
            <a:ext cx="4603746" cy="2814862"/>
          </a:xfrm>
          <a:prstGeom prst="rect">
            <a:avLst/>
          </a:prstGeom>
        </p:spPr>
      </p:pic>
      <p:pic>
        <p:nvPicPr>
          <p:cNvPr id="10" name="Picture 9">
            <a:extLst>
              <a:ext uri="{FF2B5EF4-FFF2-40B4-BE49-F238E27FC236}">
                <a16:creationId xmlns:a16="http://schemas.microsoft.com/office/drawing/2014/main" id="{5C3736CD-A608-4C10-B1E8-0826E09EFF98}"/>
              </a:ext>
            </a:extLst>
          </p:cNvPr>
          <p:cNvPicPr>
            <a:picLocks noChangeAspect="1"/>
          </p:cNvPicPr>
          <p:nvPr/>
        </p:nvPicPr>
        <p:blipFill>
          <a:blip r:embed="rId3"/>
          <a:stretch>
            <a:fillRect/>
          </a:stretch>
        </p:blipFill>
        <p:spPr>
          <a:xfrm>
            <a:off x="10830" y="1165147"/>
            <a:ext cx="4572000" cy="2813206"/>
          </a:xfrm>
          <a:prstGeom prst="rect">
            <a:avLst/>
          </a:prstGeom>
        </p:spPr>
      </p:pic>
      <p:sp>
        <p:nvSpPr>
          <p:cNvPr id="11" name="TextBox 10">
            <a:extLst>
              <a:ext uri="{FF2B5EF4-FFF2-40B4-BE49-F238E27FC236}">
                <a16:creationId xmlns:a16="http://schemas.microsoft.com/office/drawing/2014/main" id="{27F7C55F-92C3-46A2-A520-54A640F8C48F}"/>
              </a:ext>
            </a:extLst>
          </p:cNvPr>
          <p:cNvSpPr txBox="1"/>
          <p:nvPr/>
        </p:nvSpPr>
        <p:spPr>
          <a:xfrm>
            <a:off x="1883789" y="937260"/>
            <a:ext cx="1229824" cy="307777"/>
          </a:xfrm>
          <a:prstGeom prst="rect">
            <a:avLst/>
          </a:prstGeom>
          <a:noFill/>
        </p:spPr>
        <p:txBody>
          <a:bodyPr wrap="none" rtlCol="0">
            <a:spAutoFit/>
          </a:bodyPr>
          <a:lstStyle/>
          <a:p>
            <a:pPr algn="l"/>
            <a:r>
              <a:rPr lang="en-US" sz="1400" dirty="0">
                <a:solidFill>
                  <a:schemeClr val="accent2"/>
                </a:solidFill>
              </a:rPr>
              <a:t>Small Library</a:t>
            </a:r>
          </a:p>
        </p:txBody>
      </p:sp>
      <p:sp>
        <p:nvSpPr>
          <p:cNvPr id="12" name="TextBox 11">
            <a:extLst>
              <a:ext uri="{FF2B5EF4-FFF2-40B4-BE49-F238E27FC236}">
                <a16:creationId xmlns:a16="http://schemas.microsoft.com/office/drawing/2014/main" id="{3067AB69-F990-4EA3-A002-1C19C763869E}"/>
              </a:ext>
            </a:extLst>
          </p:cNvPr>
          <p:cNvSpPr txBox="1"/>
          <p:nvPr/>
        </p:nvSpPr>
        <p:spPr>
          <a:xfrm>
            <a:off x="6183020" y="916909"/>
            <a:ext cx="1237839" cy="307777"/>
          </a:xfrm>
          <a:prstGeom prst="rect">
            <a:avLst/>
          </a:prstGeom>
          <a:noFill/>
        </p:spPr>
        <p:txBody>
          <a:bodyPr wrap="none" rtlCol="0">
            <a:spAutoFit/>
          </a:bodyPr>
          <a:lstStyle/>
          <a:p>
            <a:pPr algn="l"/>
            <a:r>
              <a:rPr lang="en-US" sz="1400" dirty="0">
                <a:solidFill>
                  <a:schemeClr val="accent2"/>
                </a:solidFill>
              </a:rPr>
              <a:t>Large Library</a:t>
            </a:r>
          </a:p>
        </p:txBody>
      </p:sp>
      <p:sp>
        <p:nvSpPr>
          <p:cNvPr id="13" name="Rectangle 12">
            <a:extLst>
              <a:ext uri="{FF2B5EF4-FFF2-40B4-BE49-F238E27FC236}">
                <a16:creationId xmlns:a16="http://schemas.microsoft.com/office/drawing/2014/main" id="{89E5AE52-44F6-4A4F-AE31-95911E48AAD7}"/>
              </a:ext>
            </a:extLst>
          </p:cNvPr>
          <p:cNvSpPr/>
          <p:nvPr/>
        </p:nvSpPr>
        <p:spPr>
          <a:xfrm>
            <a:off x="682429" y="4910006"/>
            <a:ext cx="7315200" cy="1606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4" name="TextBox 13">
            <a:extLst>
              <a:ext uri="{FF2B5EF4-FFF2-40B4-BE49-F238E27FC236}">
                <a16:creationId xmlns:a16="http://schemas.microsoft.com/office/drawing/2014/main" id="{6EAF08E2-F348-4C4C-89E1-5B6D44D6F08C}"/>
              </a:ext>
            </a:extLst>
          </p:cNvPr>
          <p:cNvSpPr txBox="1"/>
          <p:nvPr/>
        </p:nvSpPr>
        <p:spPr>
          <a:xfrm>
            <a:off x="242887" y="3976618"/>
            <a:ext cx="8842119" cy="307777"/>
          </a:xfrm>
          <a:prstGeom prst="rect">
            <a:avLst/>
          </a:prstGeom>
          <a:noFill/>
        </p:spPr>
        <p:txBody>
          <a:bodyPr wrap="square" rtlCol="0">
            <a:spAutoFit/>
          </a:bodyPr>
          <a:lstStyle/>
          <a:p>
            <a:pPr algn="ctr"/>
            <a:r>
              <a:rPr lang="en-US" sz="1400" dirty="0"/>
              <a:t>IM difference between common precursors across the concentration categories</a:t>
            </a:r>
          </a:p>
        </p:txBody>
      </p:sp>
    </p:spTree>
    <p:extLst>
      <p:ext uri="{BB962C8B-B14F-4D97-AF65-F5344CB8AC3E}">
        <p14:creationId xmlns:p14="http://schemas.microsoft.com/office/powerpoint/2010/main" val="667224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D429A-1696-4C0F-A7F0-D10655AB7463}"/>
              </a:ext>
            </a:extLst>
          </p:cNvPr>
          <p:cNvSpPr>
            <a:spLocks noGrp="1"/>
          </p:cNvSpPr>
          <p:nvPr>
            <p:ph type="title"/>
          </p:nvPr>
        </p:nvSpPr>
        <p:spPr/>
        <p:txBody>
          <a:bodyPr/>
          <a:lstStyle/>
          <a:p>
            <a:pPr algn="ctr"/>
            <a:r>
              <a:rPr lang="en-US" b="1" dirty="0"/>
              <a:t>Demo: Distribution of Precursors based on Correlation b/w Measured and Expected Trends</a:t>
            </a:r>
          </a:p>
        </p:txBody>
      </p:sp>
      <p:sp>
        <p:nvSpPr>
          <p:cNvPr id="5" name="Slide Number Placeholder 4">
            <a:extLst>
              <a:ext uri="{FF2B5EF4-FFF2-40B4-BE49-F238E27FC236}">
                <a16:creationId xmlns:a16="http://schemas.microsoft.com/office/drawing/2014/main" id="{B8085D41-10D8-4976-8541-86405FD44949}"/>
              </a:ext>
            </a:extLst>
          </p:cNvPr>
          <p:cNvSpPr>
            <a:spLocks noGrp="1"/>
          </p:cNvSpPr>
          <p:nvPr>
            <p:ph type="sldNum" sz="quarter" idx="12"/>
          </p:nvPr>
        </p:nvSpPr>
        <p:spPr/>
        <p:txBody>
          <a:bodyPr/>
          <a:lstStyle/>
          <a:p>
            <a:fld id="{5339919A-1AF4-8143-B305-C972D12AEE0C}" type="slidenum">
              <a:rPr lang="en-US" smtClean="0"/>
              <a:t>15</a:t>
            </a:fld>
            <a:endParaRPr lang="en-US" dirty="0"/>
          </a:p>
        </p:txBody>
      </p:sp>
      <p:pic>
        <p:nvPicPr>
          <p:cNvPr id="9" name="Picture 8">
            <a:extLst>
              <a:ext uri="{FF2B5EF4-FFF2-40B4-BE49-F238E27FC236}">
                <a16:creationId xmlns:a16="http://schemas.microsoft.com/office/drawing/2014/main" id="{C8E5B525-45D8-432F-A2EC-E147B7ED2A0B}"/>
              </a:ext>
            </a:extLst>
          </p:cNvPr>
          <p:cNvPicPr>
            <a:picLocks noChangeAspect="1"/>
          </p:cNvPicPr>
          <p:nvPr/>
        </p:nvPicPr>
        <p:blipFill rotWithShape="1">
          <a:blip r:embed="rId2"/>
          <a:srcRect l="1947" t="-1818" b="1818"/>
          <a:stretch/>
        </p:blipFill>
        <p:spPr>
          <a:xfrm>
            <a:off x="2960092" y="2507292"/>
            <a:ext cx="3140671" cy="2073080"/>
          </a:xfrm>
          <a:prstGeom prst="rect">
            <a:avLst/>
          </a:prstGeom>
        </p:spPr>
      </p:pic>
      <p:pic>
        <p:nvPicPr>
          <p:cNvPr id="7" name="Picture 6">
            <a:extLst>
              <a:ext uri="{FF2B5EF4-FFF2-40B4-BE49-F238E27FC236}">
                <a16:creationId xmlns:a16="http://schemas.microsoft.com/office/drawing/2014/main" id="{D0ED300A-C0D7-4C11-8D0C-879BE375A501}"/>
              </a:ext>
            </a:extLst>
          </p:cNvPr>
          <p:cNvPicPr>
            <a:picLocks noChangeAspect="1"/>
          </p:cNvPicPr>
          <p:nvPr/>
        </p:nvPicPr>
        <p:blipFill>
          <a:blip r:embed="rId3"/>
          <a:stretch>
            <a:fillRect/>
          </a:stretch>
        </p:blipFill>
        <p:spPr>
          <a:xfrm>
            <a:off x="1" y="1042595"/>
            <a:ext cx="3264228" cy="2059682"/>
          </a:xfrm>
          <a:prstGeom prst="rect">
            <a:avLst/>
          </a:prstGeom>
        </p:spPr>
      </p:pic>
      <p:pic>
        <p:nvPicPr>
          <p:cNvPr id="11" name="Picture 10">
            <a:extLst>
              <a:ext uri="{FF2B5EF4-FFF2-40B4-BE49-F238E27FC236}">
                <a16:creationId xmlns:a16="http://schemas.microsoft.com/office/drawing/2014/main" id="{A87C3EF4-312E-4E49-960A-E0D8D89C1F8F}"/>
              </a:ext>
            </a:extLst>
          </p:cNvPr>
          <p:cNvPicPr>
            <a:picLocks noChangeAspect="1"/>
          </p:cNvPicPr>
          <p:nvPr/>
        </p:nvPicPr>
        <p:blipFill>
          <a:blip r:embed="rId4"/>
          <a:stretch>
            <a:fillRect/>
          </a:stretch>
        </p:blipFill>
        <p:spPr>
          <a:xfrm>
            <a:off x="5897420" y="937260"/>
            <a:ext cx="3246580" cy="2073080"/>
          </a:xfrm>
          <a:prstGeom prst="rect">
            <a:avLst/>
          </a:prstGeom>
        </p:spPr>
      </p:pic>
      <p:sp>
        <p:nvSpPr>
          <p:cNvPr id="12" name="TextBox 11">
            <a:extLst>
              <a:ext uri="{FF2B5EF4-FFF2-40B4-BE49-F238E27FC236}">
                <a16:creationId xmlns:a16="http://schemas.microsoft.com/office/drawing/2014/main" id="{52A95938-A0A9-49F5-86EC-1539B9C67ABA}"/>
              </a:ext>
            </a:extLst>
          </p:cNvPr>
          <p:cNvSpPr txBox="1"/>
          <p:nvPr/>
        </p:nvSpPr>
        <p:spPr>
          <a:xfrm>
            <a:off x="257714" y="3196304"/>
            <a:ext cx="2586038" cy="1384995"/>
          </a:xfrm>
          <a:prstGeom prst="rect">
            <a:avLst/>
          </a:prstGeom>
          <a:noFill/>
        </p:spPr>
        <p:txBody>
          <a:bodyPr wrap="square" rtlCol="0">
            <a:spAutoFit/>
          </a:bodyPr>
          <a:lstStyle/>
          <a:p>
            <a:pPr algn="l"/>
            <a:r>
              <a:rPr lang="en-US" sz="1400" dirty="0"/>
              <a:t>Good: </a:t>
            </a:r>
          </a:p>
          <a:p>
            <a:pPr marL="285750" indent="-285750" algn="l">
              <a:buFont typeface="Arial" panose="020B0604020202020204" pitchFamily="34" charset="0"/>
              <a:buChar char="•"/>
            </a:pPr>
            <a:r>
              <a:rPr lang="en-US" sz="1400" dirty="0"/>
              <a:t>Precursors with CV &lt; 20% and no missingness</a:t>
            </a:r>
          </a:p>
          <a:p>
            <a:pPr marL="285750" indent="-285750" algn="l">
              <a:buFont typeface="Arial" panose="020B0604020202020204" pitchFamily="34" charset="0"/>
              <a:buChar char="•"/>
            </a:pPr>
            <a:r>
              <a:rPr lang="en-US" sz="1400" dirty="0"/>
              <a:t>Correlation b/w measured and expected trend &gt;= 0.9</a:t>
            </a:r>
          </a:p>
          <a:p>
            <a:pPr marL="285750" indent="-285750" algn="l">
              <a:buFont typeface="Arial" panose="020B0604020202020204" pitchFamily="34" charset="0"/>
              <a:buChar char="•"/>
            </a:pPr>
            <a:endParaRPr lang="en-US" sz="1400" dirty="0"/>
          </a:p>
        </p:txBody>
      </p:sp>
      <p:sp>
        <p:nvSpPr>
          <p:cNvPr id="13" name="TextBox 12">
            <a:extLst>
              <a:ext uri="{FF2B5EF4-FFF2-40B4-BE49-F238E27FC236}">
                <a16:creationId xmlns:a16="http://schemas.microsoft.com/office/drawing/2014/main" id="{FCB86598-F0E5-4A31-BB06-66A4ABC7685B}"/>
              </a:ext>
            </a:extLst>
          </p:cNvPr>
          <p:cNvSpPr txBox="1"/>
          <p:nvPr/>
        </p:nvSpPr>
        <p:spPr>
          <a:xfrm>
            <a:off x="3246581" y="1217251"/>
            <a:ext cx="2586038" cy="1600438"/>
          </a:xfrm>
          <a:prstGeom prst="rect">
            <a:avLst/>
          </a:prstGeom>
          <a:noFill/>
        </p:spPr>
        <p:txBody>
          <a:bodyPr wrap="square" rtlCol="0">
            <a:spAutoFit/>
          </a:bodyPr>
          <a:lstStyle/>
          <a:p>
            <a:pPr algn="l"/>
            <a:r>
              <a:rPr lang="en-US" sz="1400" dirty="0"/>
              <a:t>Bad: </a:t>
            </a:r>
          </a:p>
          <a:p>
            <a:pPr marL="285750" indent="-285750" algn="l">
              <a:buFont typeface="Arial" panose="020B0604020202020204" pitchFamily="34" charset="0"/>
              <a:buChar char="•"/>
            </a:pPr>
            <a:r>
              <a:rPr lang="en-US" sz="1400" dirty="0"/>
              <a:t>Precursors with CV &lt; 20% and no missingness</a:t>
            </a:r>
          </a:p>
          <a:p>
            <a:pPr marL="285750" indent="-285750" algn="l">
              <a:buFont typeface="Arial" panose="020B0604020202020204" pitchFamily="34" charset="0"/>
              <a:buChar char="•"/>
            </a:pPr>
            <a:r>
              <a:rPr lang="en-US" sz="1400" dirty="0"/>
              <a:t>Correlation b/w measured and expected trend b/w 0.5 – 0.7</a:t>
            </a:r>
          </a:p>
          <a:p>
            <a:pPr marL="285750" indent="-285750" algn="l">
              <a:buFont typeface="Arial" panose="020B0604020202020204" pitchFamily="34" charset="0"/>
              <a:buChar char="•"/>
            </a:pPr>
            <a:endParaRPr lang="en-US" sz="1400" dirty="0"/>
          </a:p>
        </p:txBody>
      </p:sp>
      <p:sp>
        <p:nvSpPr>
          <p:cNvPr id="14" name="TextBox 13">
            <a:extLst>
              <a:ext uri="{FF2B5EF4-FFF2-40B4-BE49-F238E27FC236}">
                <a16:creationId xmlns:a16="http://schemas.microsoft.com/office/drawing/2014/main" id="{8F139328-790C-4B92-88D9-E27464D3E76E}"/>
              </a:ext>
            </a:extLst>
          </p:cNvPr>
          <p:cNvSpPr txBox="1"/>
          <p:nvPr/>
        </p:nvSpPr>
        <p:spPr>
          <a:xfrm>
            <a:off x="6300248" y="2986282"/>
            <a:ext cx="2586038" cy="1384995"/>
          </a:xfrm>
          <a:prstGeom prst="rect">
            <a:avLst/>
          </a:prstGeom>
          <a:noFill/>
        </p:spPr>
        <p:txBody>
          <a:bodyPr wrap="square" rtlCol="0">
            <a:spAutoFit/>
          </a:bodyPr>
          <a:lstStyle/>
          <a:p>
            <a:pPr algn="l"/>
            <a:r>
              <a:rPr lang="en-US" sz="1400" dirty="0"/>
              <a:t>Ugly: </a:t>
            </a:r>
          </a:p>
          <a:p>
            <a:pPr marL="285750" indent="-285750" algn="l">
              <a:buFont typeface="Arial" panose="020B0604020202020204" pitchFamily="34" charset="0"/>
              <a:buChar char="•"/>
            </a:pPr>
            <a:r>
              <a:rPr lang="en-US" sz="1400" dirty="0"/>
              <a:t>Precursors with CV &lt; 20% and no missingness</a:t>
            </a:r>
          </a:p>
          <a:p>
            <a:pPr marL="285750" indent="-285750" algn="l">
              <a:buFont typeface="Arial" panose="020B0604020202020204" pitchFamily="34" charset="0"/>
              <a:buChar char="•"/>
            </a:pPr>
            <a:r>
              <a:rPr lang="en-US" sz="1400" dirty="0"/>
              <a:t>Correlation b/w measured and expected trend &lt;= 0.4</a:t>
            </a:r>
          </a:p>
          <a:p>
            <a:pPr marL="285750" indent="-285750" algn="l">
              <a:buFont typeface="Arial" panose="020B0604020202020204" pitchFamily="34" charset="0"/>
              <a:buChar char="•"/>
            </a:pPr>
            <a:endParaRPr lang="en-US" sz="1400" dirty="0"/>
          </a:p>
        </p:txBody>
      </p:sp>
      <p:sp>
        <p:nvSpPr>
          <p:cNvPr id="15" name="Rectangle 14">
            <a:extLst>
              <a:ext uri="{FF2B5EF4-FFF2-40B4-BE49-F238E27FC236}">
                <a16:creationId xmlns:a16="http://schemas.microsoft.com/office/drawing/2014/main" id="{8442BC06-32FF-412E-A69E-88D3ECC91AE7}"/>
              </a:ext>
            </a:extLst>
          </p:cNvPr>
          <p:cNvSpPr/>
          <p:nvPr/>
        </p:nvSpPr>
        <p:spPr>
          <a:xfrm>
            <a:off x="682429" y="4917150"/>
            <a:ext cx="7315200" cy="1606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Tree>
    <p:extLst>
      <p:ext uri="{BB962C8B-B14F-4D97-AF65-F5344CB8AC3E}">
        <p14:creationId xmlns:p14="http://schemas.microsoft.com/office/powerpoint/2010/main" val="1263282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08FC1F-48DB-41D1-B749-DB352DDF4D99}"/>
              </a:ext>
            </a:extLst>
          </p:cNvPr>
          <p:cNvPicPr>
            <a:picLocks noChangeAspect="1"/>
          </p:cNvPicPr>
          <p:nvPr/>
        </p:nvPicPr>
        <p:blipFill>
          <a:blip r:embed="rId2"/>
          <a:stretch>
            <a:fillRect/>
          </a:stretch>
        </p:blipFill>
        <p:spPr>
          <a:xfrm>
            <a:off x="169213" y="868477"/>
            <a:ext cx="4288487" cy="1941677"/>
          </a:xfrm>
          <a:prstGeom prst="rect">
            <a:avLst/>
          </a:prstGeom>
        </p:spPr>
      </p:pic>
      <p:pic>
        <p:nvPicPr>
          <p:cNvPr id="6" name="Picture 5">
            <a:extLst>
              <a:ext uri="{FF2B5EF4-FFF2-40B4-BE49-F238E27FC236}">
                <a16:creationId xmlns:a16="http://schemas.microsoft.com/office/drawing/2014/main" id="{6CF831C7-7572-4EE8-B624-CC29553270EF}"/>
              </a:ext>
            </a:extLst>
          </p:cNvPr>
          <p:cNvPicPr>
            <a:picLocks noChangeAspect="1"/>
          </p:cNvPicPr>
          <p:nvPr/>
        </p:nvPicPr>
        <p:blipFill>
          <a:blip r:embed="rId3"/>
          <a:stretch>
            <a:fillRect/>
          </a:stretch>
        </p:blipFill>
        <p:spPr>
          <a:xfrm>
            <a:off x="258590" y="2738512"/>
            <a:ext cx="4256895" cy="1968188"/>
          </a:xfrm>
          <a:prstGeom prst="rect">
            <a:avLst/>
          </a:prstGeom>
        </p:spPr>
      </p:pic>
      <p:pic>
        <p:nvPicPr>
          <p:cNvPr id="8" name="Picture 7">
            <a:extLst>
              <a:ext uri="{FF2B5EF4-FFF2-40B4-BE49-F238E27FC236}">
                <a16:creationId xmlns:a16="http://schemas.microsoft.com/office/drawing/2014/main" id="{066999ED-5E72-4614-A040-54A6EDBA3256}"/>
              </a:ext>
            </a:extLst>
          </p:cNvPr>
          <p:cNvPicPr>
            <a:picLocks noChangeAspect="1"/>
          </p:cNvPicPr>
          <p:nvPr/>
        </p:nvPicPr>
        <p:blipFill>
          <a:blip r:embed="rId4"/>
          <a:stretch>
            <a:fillRect/>
          </a:stretch>
        </p:blipFill>
        <p:spPr>
          <a:xfrm>
            <a:off x="4635898" y="868477"/>
            <a:ext cx="4129100" cy="1868342"/>
          </a:xfrm>
          <a:prstGeom prst="rect">
            <a:avLst/>
          </a:prstGeom>
        </p:spPr>
      </p:pic>
      <p:pic>
        <p:nvPicPr>
          <p:cNvPr id="9" name="Picture 8">
            <a:extLst>
              <a:ext uri="{FF2B5EF4-FFF2-40B4-BE49-F238E27FC236}">
                <a16:creationId xmlns:a16="http://schemas.microsoft.com/office/drawing/2014/main" id="{9AF06C81-13D7-48F2-8590-E718517F162D}"/>
              </a:ext>
            </a:extLst>
          </p:cNvPr>
          <p:cNvPicPr>
            <a:picLocks noChangeAspect="1"/>
          </p:cNvPicPr>
          <p:nvPr/>
        </p:nvPicPr>
        <p:blipFill>
          <a:blip r:embed="rId5"/>
          <a:stretch>
            <a:fillRect/>
          </a:stretch>
        </p:blipFill>
        <p:spPr>
          <a:xfrm>
            <a:off x="4572001" y="2973063"/>
            <a:ext cx="4256894" cy="1760628"/>
          </a:xfrm>
          <a:prstGeom prst="rect">
            <a:avLst/>
          </a:prstGeom>
        </p:spPr>
      </p:pic>
      <p:sp>
        <p:nvSpPr>
          <p:cNvPr id="10" name="TextBox 9">
            <a:extLst>
              <a:ext uri="{FF2B5EF4-FFF2-40B4-BE49-F238E27FC236}">
                <a16:creationId xmlns:a16="http://schemas.microsoft.com/office/drawing/2014/main" id="{DE3B1B76-2CD9-4BE2-8186-E6C73069E612}"/>
              </a:ext>
            </a:extLst>
          </p:cNvPr>
          <p:cNvSpPr txBox="1"/>
          <p:nvPr/>
        </p:nvSpPr>
        <p:spPr>
          <a:xfrm>
            <a:off x="2336453" y="236745"/>
            <a:ext cx="4471096" cy="400110"/>
          </a:xfrm>
          <a:prstGeom prst="rect">
            <a:avLst/>
          </a:prstGeom>
          <a:noFill/>
        </p:spPr>
        <p:txBody>
          <a:bodyPr wrap="none" rtlCol="0">
            <a:spAutoFit/>
          </a:bodyPr>
          <a:lstStyle/>
          <a:p>
            <a:r>
              <a:rPr lang="en-US" sz="2000" b="1" dirty="0">
                <a:solidFill>
                  <a:schemeClr val="bg1"/>
                </a:solidFill>
                <a:latin typeface="Arial" panose="020B0604020202020204" pitchFamily="34" charset="0"/>
                <a:cs typeface="Arial" panose="020B0604020202020204" pitchFamily="34" charset="0"/>
              </a:rPr>
              <a:t>Precursors with Good Regression </a:t>
            </a:r>
          </a:p>
        </p:txBody>
      </p:sp>
      <p:sp>
        <p:nvSpPr>
          <p:cNvPr id="7" name="Rectangle 6">
            <a:extLst>
              <a:ext uri="{FF2B5EF4-FFF2-40B4-BE49-F238E27FC236}">
                <a16:creationId xmlns:a16="http://schemas.microsoft.com/office/drawing/2014/main" id="{84F53D55-12E2-4CEB-BF8D-FDA0DD52654A}"/>
              </a:ext>
            </a:extLst>
          </p:cNvPr>
          <p:cNvSpPr/>
          <p:nvPr/>
        </p:nvSpPr>
        <p:spPr>
          <a:xfrm>
            <a:off x="682429" y="4917150"/>
            <a:ext cx="7315200" cy="1606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Tree>
    <p:extLst>
      <p:ext uri="{BB962C8B-B14F-4D97-AF65-F5344CB8AC3E}">
        <p14:creationId xmlns:p14="http://schemas.microsoft.com/office/powerpoint/2010/main" val="4291623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39E55E-8CEF-4F1B-8AA3-F73A713AAEEE}"/>
              </a:ext>
            </a:extLst>
          </p:cNvPr>
          <p:cNvPicPr>
            <a:picLocks noChangeAspect="1"/>
          </p:cNvPicPr>
          <p:nvPr/>
        </p:nvPicPr>
        <p:blipFill>
          <a:blip r:embed="rId2"/>
          <a:stretch>
            <a:fillRect/>
          </a:stretch>
        </p:blipFill>
        <p:spPr>
          <a:xfrm>
            <a:off x="360008" y="866435"/>
            <a:ext cx="3705807" cy="2051684"/>
          </a:xfrm>
          <a:prstGeom prst="rect">
            <a:avLst/>
          </a:prstGeom>
        </p:spPr>
      </p:pic>
      <p:pic>
        <p:nvPicPr>
          <p:cNvPr id="6" name="Picture 5">
            <a:extLst>
              <a:ext uri="{FF2B5EF4-FFF2-40B4-BE49-F238E27FC236}">
                <a16:creationId xmlns:a16="http://schemas.microsoft.com/office/drawing/2014/main" id="{E60EA925-1E48-4524-8FBD-A1BDCE691A2F}"/>
              </a:ext>
            </a:extLst>
          </p:cNvPr>
          <p:cNvPicPr>
            <a:picLocks noChangeAspect="1"/>
          </p:cNvPicPr>
          <p:nvPr/>
        </p:nvPicPr>
        <p:blipFill>
          <a:blip r:embed="rId3"/>
          <a:stretch>
            <a:fillRect/>
          </a:stretch>
        </p:blipFill>
        <p:spPr>
          <a:xfrm>
            <a:off x="478392" y="2770551"/>
            <a:ext cx="3587423" cy="2065973"/>
          </a:xfrm>
          <a:prstGeom prst="rect">
            <a:avLst/>
          </a:prstGeom>
        </p:spPr>
      </p:pic>
      <p:pic>
        <p:nvPicPr>
          <p:cNvPr id="9" name="Picture 8">
            <a:extLst>
              <a:ext uri="{FF2B5EF4-FFF2-40B4-BE49-F238E27FC236}">
                <a16:creationId xmlns:a16="http://schemas.microsoft.com/office/drawing/2014/main" id="{DF784146-30F0-4657-B0D0-A4FE7C710691}"/>
              </a:ext>
            </a:extLst>
          </p:cNvPr>
          <p:cNvPicPr>
            <a:picLocks noChangeAspect="1"/>
          </p:cNvPicPr>
          <p:nvPr/>
        </p:nvPicPr>
        <p:blipFill>
          <a:blip r:embed="rId4"/>
          <a:stretch>
            <a:fillRect/>
          </a:stretch>
        </p:blipFill>
        <p:spPr>
          <a:xfrm>
            <a:off x="4572001" y="2761162"/>
            <a:ext cx="4304582" cy="2051685"/>
          </a:xfrm>
          <a:prstGeom prst="rect">
            <a:avLst/>
          </a:prstGeom>
        </p:spPr>
      </p:pic>
      <p:pic>
        <p:nvPicPr>
          <p:cNvPr id="10" name="Picture 9">
            <a:extLst>
              <a:ext uri="{FF2B5EF4-FFF2-40B4-BE49-F238E27FC236}">
                <a16:creationId xmlns:a16="http://schemas.microsoft.com/office/drawing/2014/main" id="{F3F19EFF-FB64-4C98-9E62-AC99C2563F3B}"/>
              </a:ext>
            </a:extLst>
          </p:cNvPr>
          <p:cNvPicPr>
            <a:picLocks noChangeAspect="1"/>
          </p:cNvPicPr>
          <p:nvPr/>
        </p:nvPicPr>
        <p:blipFill>
          <a:blip r:embed="rId5"/>
          <a:stretch>
            <a:fillRect/>
          </a:stretch>
        </p:blipFill>
        <p:spPr>
          <a:xfrm>
            <a:off x="4572001" y="866435"/>
            <a:ext cx="4304582" cy="2051685"/>
          </a:xfrm>
          <a:prstGeom prst="rect">
            <a:avLst/>
          </a:prstGeom>
        </p:spPr>
      </p:pic>
      <p:sp>
        <p:nvSpPr>
          <p:cNvPr id="11" name="TextBox 10">
            <a:extLst>
              <a:ext uri="{FF2B5EF4-FFF2-40B4-BE49-F238E27FC236}">
                <a16:creationId xmlns:a16="http://schemas.microsoft.com/office/drawing/2014/main" id="{41ED005D-025B-4C37-8B17-6723F74E6FEA}"/>
              </a:ext>
            </a:extLst>
          </p:cNvPr>
          <p:cNvSpPr txBox="1"/>
          <p:nvPr/>
        </p:nvSpPr>
        <p:spPr>
          <a:xfrm>
            <a:off x="2463890" y="230973"/>
            <a:ext cx="4216219" cy="400110"/>
          </a:xfrm>
          <a:prstGeom prst="rect">
            <a:avLst/>
          </a:prstGeom>
          <a:noFill/>
        </p:spPr>
        <p:txBody>
          <a:bodyPr wrap="none" rtlCol="0">
            <a:spAutoFit/>
          </a:bodyPr>
          <a:lstStyle/>
          <a:p>
            <a:r>
              <a:rPr lang="en-US" sz="2000" b="1" dirty="0">
                <a:solidFill>
                  <a:schemeClr val="bg1"/>
                </a:solidFill>
                <a:latin typeface="Arial" panose="020B0604020202020204" pitchFamily="34" charset="0"/>
                <a:cs typeface="Arial" panose="020B0604020202020204" pitchFamily="34" charset="0"/>
              </a:rPr>
              <a:t>Precursors with Bad Regression </a:t>
            </a:r>
          </a:p>
        </p:txBody>
      </p:sp>
      <p:sp>
        <p:nvSpPr>
          <p:cNvPr id="7" name="Rectangle 6">
            <a:extLst>
              <a:ext uri="{FF2B5EF4-FFF2-40B4-BE49-F238E27FC236}">
                <a16:creationId xmlns:a16="http://schemas.microsoft.com/office/drawing/2014/main" id="{0E4457BD-328B-4DFA-83A6-030531E93224}"/>
              </a:ext>
            </a:extLst>
          </p:cNvPr>
          <p:cNvSpPr/>
          <p:nvPr/>
        </p:nvSpPr>
        <p:spPr>
          <a:xfrm>
            <a:off x="682429" y="4910006"/>
            <a:ext cx="7315200" cy="1606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Tree>
    <p:extLst>
      <p:ext uri="{BB962C8B-B14F-4D97-AF65-F5344CB8AC3E}">
        <p14:creationId xmlns:p14="http://schemas.microsoft.com/office/powerpoint/2010/main" val="4243592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CC354-D63A-4331-87D2-B8247AB5BB42}"/>
              </a:ext>
            </a:extLst>
          </p:cNvPr>
          <p:cNvSpPr>
            <a:spLocks noGrp="1"/>
          </p:cNvSpPr>
          <p:nvPr>
            <p:ph type="title"/>
          </p:nvPr>
        </p:nvSpPr>
        <p:spPr>
          <a:xfrm>
            <a:off x="464344" y="80677"/>
            <a:ext cx="7886700" cy="937260"/>
          </a:xfrm>
        </p:spPr>
        <p:txBody>
          <a:bodyPr/>
          <a:lstStyle/>
          <a:p>
            <a:pPr algn="ctr"/>
            <a:r>
              <a:rPr lang="en-US" b="1" dirty="0"/>
              <a:t>Conclusions</a:t>
            </a:r>
          </a:p>
        </p:txBody>
      </p:sp>
      <p:sp>
        <p:nvSpPr>
          <p:cNvPr id="3" name="Content Placeholder 2">
            <a:extLst>
              <a:ext uri="{FF2B5EF4-FFF2-40B4-BE49-F238E27FC236}">
                <a16:creationId xmlns:a16="http://schemas.microsoft.com/office/drawing/2014/main" id="{699404F7-ECB4-4806-AD61-F7CB101164A9}"/>
              </a:ext>
            </a:extLst>
          </p:cNvPr>
          <p:cNvSpPr>
            <a:spLocks noGrp="1"/>
          </p:cNvSpPr>
          <p:nvPr>
            <p:ph idx="1"/>
          </p:nvPr>
        </p:nvSpPr>
        <p:spPr/>
        <p:txBody>
          <a:bodyPr/>
          <a:lstStyle/>
          <a:p>
            <a:pPr marL="285750" indent="-285750">
              <a:buFont typeface="Arial" panose="020B0604020202020204" pitchFamily="34" charset="0"/>
              <a:buChar char="•"/>
            </a:pPr>
            <a:r>
              <a:rPr lang="en-US" b="0" dirty="0">
                <a:solidFill>
                  <a:schemeClr val="tx1"/>
                </a:solidFill>
              </a:rPr>
              <a:t>Large library has more precursors and proteins compared to small library</a:t>
            </a:r>
          </a:p>
          <a:p>
            <a:pPr marL="285750" indent="-285750">
              <a:buFont typeface="Arial" panose="020B0604020202020204" pitchFamily="34" charset="0"/>
              <a:buChar char="•"/>
            </a:pPr>
            <a:r>
              <a:rPr lang="en-US" b="0" dirty="0">
                <a:solidFill>
                  <a:schemeClr val="tx1"/>
                </a:solidFill>
              </a:rPr>
              <a:t>Search results also yield the same trend when comparing large library to small library</a:t>
            </a:r>
          </a:p>
          <a:p>
            <a:pPr marL="285750" indent="-285750">
              <a:buFont typeface="Arial" panose="020B0604020202020204" pitchFamily="34" charset="0"/>
              <a:buChar char="•"/>
            </a:pPr>
            <a:r>
              <a:rPr lang="en-US" b="0" dirty="0">
                <a:solidFill>
                  <a:schemeClr val="tx1"/>
                </a:solidFill>
              </a:rPr>
              <a:t>CV trends indicate that the higher concentrations of Hela have smaller variations across injections whereas lower concentrations show higher variations.</a:t>
            </a:r>
          </a:p>
          <a:p>
            <a:pPr marL="285750" indent="-285750">
              <a:buFont typeface="Arial" panose="020B0604020202020204" pitchFamily="34" charset="0"/>
              <a:buChar char="•"/>
            </a:pPr>
            <a:r>
              <a:rPr lang="en-US" b="0" dirty="0">
                <a:solidFill>
                  <a:schemeClr val="tx1"/>
                </a:solidFill>
              </a:rPr>
              <a:t>Larger does not always mean better i.e., search via the large library yields higher number of precursors but the linearity trend of the search using the smaller library is closer to expected trend.</a:t>
            </a:r>
          </a:p>
        </p:txBody>
      </p:sp>
      <p:sp>
        <p:nvSpPr>
          <p:cNvPr id="6" name="Rectangle 5">
            <a:extLst>
              <a:ext uri="{FF2B5EF4-FFF2-40B4-BE49-F238E27FC236}">
                <a16:creationId xmlns:a16="http://schemas.microsoft.com/office/drawing/2014/main" id="{3307278C-7D09-4ADB-80E1-C952DCAC4179}"/>
              </a:ext>
            </a:extLst>
          </p:cNvPr>
          <p:cNvSpPr/>
          <p:nvPr/>
        </p:nvSpPr>
        <p:spPr>
          <a:xfrm>
            <a:off x="682429" y="4917150"/>
            <a:ext cx="7315200" cy="1606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Tree>
    <p:extLst>
      <p:ext uri="{BB962C8B-B14F-4D97-AF65-F5344CB8AC3E}">
        <p14:creationId xmlns:p14="http://schemas.microsoft.com/office/powerpoint/2010/main" val="2961343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A879D-553C-4961-AC0B-ABEE91C05379}"/>
              </a:ext>
            </a:extLst>
          </p:cNvPr>
          <p:cNvSpPr>
            <a:spLocks noGrp="1"/>
          </p:cNvSpPr>
          <p:nvPr>
            <p:ph type="title"/>
          </p:nvPr>
        </p:nvSpPr>
        <p:spPr/>
        <p:txBody>
          <a:bodyPr/>
          <a:lstStyle/>
          <a:p>
            <a:r>
              <a:rPr lang="en-US" dirty="0"/>
              <a:t>Access to Input Files/Scripts/Results</a:t>
            </a:r>
          </a:p>
        </p:txBody>
      </p:sp>
      <p:sp>
        <p:nvSpPr>
          <p:cNvPr id="3" name="Content Placeholder 2">
            <a:extLst>
              <a:ext uri="{FF2B5EF4-FFF2-40B4-BE49-F238E27FC236}">
                <a16:creationId xmlns:a16="http://schemas.microsoft.com/office/drawing/2014/main" id="{CCEA0FF0-D54E-457D-ACA2-64BC3114AF97}"/>
              </a:ext>
            </a:extLst>
          </p:cNvPr>
          <p:cNvSpPr>
            <a:spLocks noGrp="1"/>
          </p:cNvSpPr>
          <p:nvPr>
            <p:ph idx="1"/>
          </p:nvPr>
        </p:nvSpPr>
        <p:spPr>
          <a:xfrm>
            <a:off x="630423" y="1893094"/>
            <a:ext cx="7891272" cy="1764505"/>
          </a:xfrm>
        </p:spPr>
        <p:txBody>
          <a:bodyPr/>
          <a:lstStyle/>
          <a:p>
            <a:pPr>
              <a:spcBef>
                <a:spcPts val="0"/>
              </a:spcBef>
            </a:pPr>
            <a:r>
              <a:rPr lang="en-US" b="0" dirty="0">
                <a:solidFill>
                  <a:schemeClr val="tx1"/>
                </a:solidFill>
              </a:rPr>
              <a:t>Instructions for Downloads/Setup Required before ASMS Workshop located on GitHub Link:</a:t>
            </a:r>
          </a:p>
          <a:p>
            <a:pPr algn="ctr">
              <a:spcBef>
                <a:spcPts val="0"/>
              </a:spcBef>
            </a:pPr>
            <a:r>
              <a:rPr lang="en-US" b="0" dirty="0">
                <a:solidFill>
                  <a:schemeClr val="tx1"/>
                </a:solidFill>
                <a:hlinkClick r:id="rId2">
                  <a:extLst>
                    <a:ext uri="{A12FA001-AC4F-418D-AE19-62706E023703}">
                      <ahyp:hlinkClr xmlns:ahyp="http://schemas.microsoft.com/office/drawing/2018/hyperlinkcolor" val="tx"/>
                    </a:ext>
                  </a:extLst>
                </a:hlinkClick>
              </a:rPr>
              <a:t>https://github.com/csmc-vaneykjlab/ASMS-Workshop-TimsTOF-Analysis</a:t>
            </a:r>
            <a:endParaRPr lang="en-US" b="0" dirty="0">
              <a:solidFill>
                <a:schemeClr val="tx1"/>
              </a:solidFill>
            </a:endParaRPr>
          </a:p>
          <a:p>
            <a:pPr algn="ctr">
              <a:spcBef>
                <a:spcPts val="0"/>
              </a:spcBef>
            </a:pPr>
            <a:endParaRPr lang="en-US" b="0" dirty="0">
              <a:solidFill>
                <a:schemeClr val="tx1"/>
              </a:solidFill>
            </a:endParaRPr>
          </a:p>
          <a:p>
            <a:pPr algn="ctr">
              <a:spcBef>
                <a:spcPts val="0"/>
              </a:spcBef>
            </a:pPr>
            <a:r>
              <a:rPr lang="en-US" b="0" dirty="0">
                <a:solidFill>
                  <a:schemeClr val="tx1"/>
                </a:solidFill>
              </a:rPr>
              <a:t>Link to Input Files, Results, Script for visualization and Setup Guidelines provided.</a:t>
            </a:r>
          </a:p>
          <a:p>
            <a:pPr>
              <a:spcBef>
                <a:spcPts val="0"/>
              </a:spcBef>
            </a:pPr>
            <a:endParaRPr lang="en-US" b="0" dirty="0">
              <a:solidFill>
                <a:schemeClr val="tx1"/>
              </a:solidFill>
            </a:endParaRPr>
          </a:p>
          <a:p>
            <a:pPr algn="ctr"/>
            <a:endParaRPr lang="en-US" dirty="0">
              <a:solidFill>
                <a:schemeClr val="tx1"/>
              </a:solidFill>
            </a:endParaRPr>
          </a:p>
        </p:txBody>
      </p:sp>
      <p:sp>
        <p:nvSpPr>
          <p:cNvPr id="4" name="Footer Placeholder 3">
            <a:extLst>
              <a:ext uri="{FF2B5EF4-FFF2-40B4-BE49-F238E27FC236}">
                <a16:creationId xmlns:a16="http://schemas.microsoft.com/office/drawing/2014/main" id="{79E161EB-BF2F-4FD8-B03D-09E978047BEA}"/>
              </a:ext>
            </a:extLst>
          </p:cNvPr>
          <p:cNvSpPr>
            <a:spLocks noGrp="1"/>
          </p:cNvSpPr>
          <p:nvPr>
            <p:ph type="ftr" sz="quarter" idx="11"/>
          </p:nvPr>
        </p:nvSpPr>
        <p:spPr/>
        <p:txBody>
          <a:bodyPr/>
          <a:lstStyle/>
          <a:p>
            <a:r>
              <a:rPr lang="en-US"/>
              <a:t>Jennifer.VanEyk@cshs.org</a:t>
            </a:r>
            <a:endParaRPr lang="en-US" dirty="0"/>
          </a:p>
        </p:txBody>
      </p:sp>
      <p:sp>
        <p:nvSpPr>
          <p:cNvPr id="5" name="Slide Number Placeholder 4">
            <a:extLst>
              <a:ext uri="{FF2B5EF4-FFF2-40B4-BE49-F238E27FC236}">
                <a16:creationId xmlns:a16="http://schemas.microsoft.com/office/drawing/2014/main" id="{3375680F-7C19-4160-80EC-7F5595F3B153}"/>
              </a:ext>
            </a:extLst>
          </p:cNvPr>
          <p:cNvSpPr>
            <a:spLocks noGrp="1"/>
          </p:cNvSpPr>
          <p:nvPr>
            <p:ph type="sldNum" sz="quarter" idx="12"/>
          </p:nvPr>
        </p:nvSpPr>
        <p:spPr/>
        <p:txBody>
          <a:bodyPr/>
          <a:lstStyle/>
          <a:p>
            <a:fld id="{5339919A-1AF4-8143-B305-C972D12AEE0C}" type="slidenum">
              <a:rPr lang="en-US" smtClean="0"/>
              <a:t>19</a:t>
            </a:fld>
            <a:endParaRPr lang="en-US" dirty="0"/>
          </a:p>
        </p:txBody>
      </p:sp>
    </p:spTree>
    <p:extLst>
      <p:ext uri="{BB962C8B-B14F-4D97-AF65-F5344CB8AC3E}">
        <p14:creationId xmlns:p14="http://schemas.microsoft.com/office/powerpoint/2010/main" val="1685151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1695CA4-88D5-4C85-90B2-A4703BF402DB}"/>
              </a:ext>
            </a:extLst>
          </p:cNvPr>
          <p:cNvSpPr txBox="1"/>
          <p:nvPr/>
        </p:nvSpPr>
        <p:spPr>
          <a:xfrm>
            <a:off x="0" y="46944"/>
            <a:ext cx="9144000" cy="707886"/>
          </a:xfrm>
          <a:prstGeom prst="rect">
            <a:avLst/>
          </a:prstGeom>
          <a:noFill/>
        </p:spPr>
        <p:txBody>
          <a:bodyPr wrap="square">
            <a:spAutoFit/>
          </a:bodyPr>
          <a:lstStyle/>
          <a:p>
            <a:pPr algn="ctr" defTabSz="685800">
              <a:defRPr/>
            </a:pPr>
            <a:r>
              <a:rPr lang="en-US" sz="2000" b="1" dirty="0">
                <a:solidFill>
                  <a:schemeClr val="bg1"/>
                </a:solidFill>
                <a:latin typeface="+mj-lt"/>
              </a:rPr>
              <a:t>Trapped Ion Mobility Spectrometry Time-of-Flight Mass Spectrometry </a:t>
            </a:r>
          </a:p>
          <a:p>
            <a:pPr algn="ctr" defTabSz="685800">
              <a:defRPr/>
            </a:pPr>
            <a:r>
              <a:rPr lang="en-US" sz="2000" b="1" dirty="0">
                <a:solidFill>
                  <a:schemeClr val="bg1"/>
                </a:solidFill>
                <a:latin typeface="+mj-lt"/>
              </a:rPr>
              <a:t>(</a:t>
            </a:r>
            <a:r>
              <a:rPr lang="en-US" sz="2000" b="1" dirty="0" err="1">
                <a:solidFill>
                  <a:schemeClr val="bg1"/>
                </a:solidFill>
                <a:latin typeface="+mj-lt"/>
              </a:rPr>
              <a:t>Tims</a:t>
            </a:r>
            <a:r>
              <a:rPr lang="en-US" sz="2000" b="1" dirty="0">
                <a:solidFill>
                  <a:schemeClr val="bg1"/>
                </a:solidFill>
                <a:latin typeface="+mj-lt"/>
              </a:rPr>
              <a:t>-TOF)</a:t>
            </a:r>
          </a:p>
        </p:txBody>
      </p:sp>
      <p:sp>
        <p:nvSpPr>
          <p:cNvPr id="14" name="TextBox 13">
            <a:extLst>
              <a:ext uri="{FF2B5EF4-FFF2-40B4-BE49-F238E27FC236}">
                <a16:creationId xmlns:a16="http://schemas.microsoft.com/office/drawing/2014/main" id="{245189D4-5948-43D8-95BD-711769A65F0D}"/>
              </a:ext>
            </a:extLst>
          </p:cNvPr>
          <p:cNvSpPr txBox="1"/>
          <p:nvPr/>
        </p:nvSpPr>
        <p:spPr>
          <a:xfrm>
            <a:off x="1971674" y="680568"/>
            <a:ext cx="5200651" cy="323165"/>
          </a:xfrm>
          <a:prstGeom prst="rect">
            <a:avLst/>
          </a:prstGeom>
          <a:noFill/>
        </p:spPr>
        <p:txBody>
          <a:bodyPr wrap="square">
            <a:spAutoFit/>
          </a:bodyPr>
          <a:lstStyle/>
          <a:p>
            <a:pPr algn="ctr" defTabSz="685800">
              <a:defRPr/>
            </a:pPr>
            <a:r>
              <a:rPr lang="en-US" sz="1500" b="1" dirty="0">
                <a:solidFill>
                  <a:schemeClr val="bg1"/>
                </a:solidFill>
                <a:latin typeface="Calibri" panose="020F0502020204030204"/>
              </a:rPr>
              <a:t>Fast, reproducible and multi-dimensional</a:t>
            </a:r>
            <a:endParaRPr lang="en-US" sz="1500" b="1" strike="sngStrike" dirty="0">
              <a:solidFill>
                <a:schemeClr val="bg1"/>
              </a:solidFill>
              <a:highlight>
                <a:srgbClr val="FFFF00"/>
              </a:highlight>
              <a:latin typeface="Calibri" panose="020F0502020204030204"/>
            </a:endParaRPr>
          </a:p>
        </p:txBody>
      </p:sp>
      <p:grpSp>
        <p:nvGrpSpPr>
          <p:cNvPr id="2" name="Group 1">
            <a:extLst>
              <a:ext uri="{FF2B5EF4-FFF2-40B4-BE49-F238E27FC236}">
                <a16:creationId xmlns:a16="http://schemas.microsoft.com/office/drawing/2014/main" id="{00D78DED-B0CB-4402-87A7-849B0615543D}"/>
              </a:ext>
            </a:extLst>
          </p:cNvPr>
          <p:cNvGrpSpPr/>
          <p:nvPr/>
        </p:nvGrpSpPr>
        <p:grpSpPr>
          <a:xfrm>
            <a:off x="1137781" y="1017179"/>
            <a:ext cx="6998264" cy="3643181"/>
            <a:chOff x="507711" y="1443333"/>
            <a:chExt cx="9331019" cy="4857574"/>
          </a:xfrm>
        </p:grpSpPr>
        <p:sp>
          <p:nvSpPr>
            <p:cNvPr id="15" name="TextBox 14">
              <a:extLst>
                <a:ext uri="{FF2B5EF4-FFF2-40B4-BE49-F238E27FC236}">
                  <a16:creationId xmlns:a16="http://schemas.microsoft.com/office/drawing/2014/main" id="{0DD7E5FF-E474-4D4D-B44A-42AFAD4CF70E}"/>
                </a:ext>
              </a:extLst>
            </p:cNvPr>
            <p:cNvSpPr txBox="1"/>
            <p:nvPr/>
          </p:nvSpPr>
          <p:spPr>
            <a:xfrm>
              <a:off x="2474952" y="1985981"/>
              <a:ext cx="2320473" cy="861775"/>
            </a:xfrm>
            <a:prstGeom prst="rect">
              <a:avLst/>
            </a:prstGeom>
            <a:noFill/>
          </p:spPr>
          <p:txBody>
            <a:bodyPr wrap="square">
              <a:spAutoFit/>
            </a:bodyPr>
            <a:lstStyle/>
            <a:p>
              <a:pPr defTabSz="685800">
                <a:defRPr/>
              </a:pPr>
              <a:br>
                <a:rPr lang="en-US" b="1" dirty="0">
                  <a:solidFill>
                    <a:schemeClr val="accent5">
                      <a:lumMod val="50000"/>
                    </a:schemeClr>
                  </a:solidFill>
                  <a:latin typeface="Calibri" panose="020F0502020204030204"/>
                </a:rPr>
              </a:br>
              <a:endParaRPr lang="en-US" dirty="0">
                <a:solidFill>
                  <a:schemeClr val="accent5">
                    <a:lumMod val="50000"/>
                  </a:schemeClr>
                </a:solidFill>
                <a:latin typeface="Calibri" panose="020F0502020204030204"/>
              </a:endParaRPr>
            </a:p>
          </p:txBody>
        </p:sp>
        <p:sp>
          <p:nvSpPr>
            <p:cNvPr id="16" name="TextBox 15">
              <a:extLst>
                <a:ext uri="{FF2B5EF4-FFF2-40B4-BE49-F238E27FC236}">
                  <a16:creationId xmlns:a16="http://schemas.microsoft.com/office/drawing/2014/main" id="{E0E31757-62D5-4377-9E6E-72BCC5EDC9DB}"/>
                </a:ext>
              </a:extLst>
            </p:cNvPr>
            <p:cNvSpPr txBox="1"/>
            <p:nvPr/>
          </p:nvSpPr>
          <p:spPr>
            <a:xfrm>
              <a:off x="1750160" y="2286366"/>
              <a:ext cx="2478029" cy="1107996"/>
            </a:xfrm>
            <a:prstGeom prst="rect">
              <a:avLst/>
            </a:prstGeom>
            <a:noFill/>
          </p:spPr>
          <p:txBody>
            <a:bodyPr wrap="square">
              <a:spAutoFit/>
            </a:bodyPr>
            <a:lstStyle/>
            <a:p>
              <a:pPr defTabSz="685800">
                <a:defRPr/>
              </a:pPr>
              <a:r>
                <a:rPr lang="en-US" sz="1200" dirty="0">
                  <a:solidFill>
                    <a:prstClr val="black"/>
                  </a:solidFill>
                </a:rPr>
                <a:t>Retention time</a:t>
              </a:r>
            </a:p>
            <a:p>
              <a:pPr defTabSz="685800">
                <a:defRPr/>
              </a:pPr>
              <a:r>
                <a:rPr lang="en-US" sz="1200" dirty="0">
                  <a:solidFill>
                    <a:prstClr val="black"/>
                  </a:solidFill>
                </a:rPr>
                <a:t>Ion mobility</a:t>
              </a:r>
            </a:p>
            <a:p>
              <a:pPr defTabSz="685800">
                <a:defRPr/>
              </a:pPr>
              <a:r>
                <a:rPr lang="en-US" sz="1200" dirty="0">
                  <a:solidFill>
                    <a:prstClr val="black"/>
                  </a:solidFill>
                </a:rPr>
                <a:t>Mass</a:t>
              </a:r>
            </a:p>
            <a:p>
              <a:pPr defTabSz="685800">
                <a:defRPr/>
              </a:pPr>
              <a:r>
                <a:rPr lang="en-US" sz="1200" dirty="0">
                  <a:solidFill>
                    <a:prstClr val="black"/>
                  </a:solidFill>
                </a:rPr>
                <a:t>Signal intensity</a:t>
              </a:r>
            </a:p>
          </p:txBody>
        </p:sp>
        <p:sp>
          <p:nvSpPr>
            <p:cNvPr id="17" name="TextBox 16">
              <a:extLst>
                <a:ext uri="{FF2B5EF4-FFF2-40B4-BE49-F238E27FC236}">
                  <a16:creationId xmlns:a16="http://schemas.microsoft.com/office/drawing/2014/main" id="{6C9EB719-AF01-4361-8B50-AB0C3EFC1CB2}"/>
                </a:ext>
              </a:extLst>
            </p:cNvPr>
            <p:cNvSpPr txBox="1"/>
            <p:nvPr/>
          </p:nvSpPr>
          <p:spPr>
            <a:xfrm>
              <a:off x="1527659" y="1499983"/>
              <a:ext cx="3732915" cy="861775"/>
            </a:xfrm>
            <a:prstGeom prst="rect">
              <a:avLst/>
            </a:prstGeom>
            <a:noFill/>
          </p:spPr>
          <p:txBody>
            <a:bodyPr wrap="square">
              <a:spAutoFit/>
            </a:bodyPr>
            <a:lstStyle/>
            <a:p>
              <a:pPr defTabSz="685800">
                <a:defRPr/>
              </a:pPr>
              <a:r>
                <a:rPr lang="en-US" b="1" dirty="0">
                  <a:solidFill>
                    <a:schemeClr val="accent5">
                      <a:lumMod val="50000"/>
                    </a:schemeClr>
                  </a:solidFill>
                  <a:latin typeface="Calibri" panose="020F0502020204030204"/>
                </a:rPr>
                <a:t>4-dimensional (4D) features </a:t>
              </a:r>
              <a:r>
                <a:rPr lang="en-US" b="1" dirty="0" err="1">
                  <a:solidFill>
                    <a:schemeClr val="accent5">
                      <a:lumMod val="50000"/>
                    </a:schemeClr>
                  </a:solidFill>
                  <a:latin typeface="Calibri" panose="020F0502020204030204"/>
                </a:rPr>
                <a:t>tims</a:t>
              </a:r>
              <a:r>
                <a:rPr lang="en-US" b="1" dirty="0">
                  <a:solidFill>
                    <a:schemeClr val="accent5">
                      <a:lumMod val="50000"/>
                    </a:schemeClr>
                  </a:solidFill>
                  <a:latin typeface="Calibri" panose="020F0502020204030204"/>
                </a:rPr>
                <a:t> TOF pro2</a:t>
              </a:r>
            </a:p>
          </p:txBody>
        </p:sp>
        <p:grpSp>
          <p:nvGrpSpPr>
            <p:cNvPr id="32" name="Group 31">
              <a:extLst>
                <a:ext uri="{FF2B5EF4-FFF2-40B4-BE49-F238E27FC236}">
                  <a16:creationId xmlns:a16="http://schemas.microsoft.com/office/drawing/2014/main" id="{616202FE-61B8-440E-9BCD-2FF14C3E8D33}"/>
                </a:ext>
              </a:extLst>
            </p:cNvPr>
            <p:cNvGrpSpPr/>
            <p:nvPr/>
          </p:nvGrpSpPr>
          <p:grpSpPr>
            <a:xfrm>
              <a:off x="5367074" y="1443333"/>
              <a:ext cx="4471656" cy="1563729"/>
              <a:chOff x="6798084" y="4898873"/>
              <a:chExt cx="4471656" cy="1563729"/>
            </a:xfrm>
          </p:grpSpPr>
          <p:pic>
            <p:nvPicPr>
              <p:cNvPr id="21" name="Picture 20">
                <a:extLst>
                  <a:ext uri="{FF2B5EF4-FFF2-40B4-BE49-F238E27FC236}">
                    <a16:creationId xmlns:a16="http://schemas.microsoft.com/office/drawing/2014/main" id="{61B082B7-711C-4B4A-8CB7-35BA27328295}"/>
                  </a:ext>
                </a:extLst>
              </p:cNvPr>
              <p:cNvPicPr>
                <a:picLocks noChangeAspect="1"/>
              </p:cNvPicPr>
              <p:nvPr/>
            </p:nvPicPr>
            <p:blipFill rotWithShape="1">
              <a:blip r:embed="rId3"/>
              <a:srcRect l="1549" t="9048" r="1400" b="2329"/>
              <a:stretch/>
            </p:blipFill>
            <p:spPr>
              <a:xfrm>
                <a:off x="7200044" y="4898873"/>
                <a:ext cx="4069696" cy="1243067"/>
              </a:xfrm>
              <a:prstGeom prst="rect">
                <a:avLst/>
              </a:prstGeom>
            </p:spPr>
          </p:pic>
          <p:sp>
            <p:nvSpPr>
              <p:cNvPr id="22" name="TextBox 21">
                <a:extLst>
                  <a:ext uri="{FF2B5EF4-FFF2-40B4-BE49-F238E27FC236}">
                    <a16:creationId xmlns:a16="http://schemas.microsoft.com/office/drawing/2014/main" id="{40F19504-5763-4C21-8C17-B551407FC358}"/>
                  </a:ext>
                </a:extLst>
              </p:cNvPr>
              <p:cNvSpPr txBox="1"/>
              <p:nvPr/>
            </p:nvSpPr>
            <p:spPr>
              <a:xfrm>
                <a:off x="8733558" y="6062493"/>
                <a:ext cx="763457" cy="400109"/>
              </a:xfrm>
              <a:prstGeom prst="rect">
                <a:avLst/>
              </a:prstGeom>
              <a:noFill/>
            </p:spPr>
            <p:txBody>
              <a:bodyPr wrap="none" rtlCol="0">
                <a:spAutoFit/>
              </a:bodyPr>
              <a:lstStyle/>
              <a:p>
                <a:pPr defTabSz="685800">
                  <a:defRPr/>
                </a:pPr>
                <a:r>
                  <a:rPr lang="en-US" sz="1350" dirty="0">
                    <a:solidFill>
                      <a:prstClr val="black"/>
                    </a:solidFill>
                    <a:latin typeface="Calibri" panose="020F0502020204030204"/>
                  </a:rPr>
                  <a:t>Time </a:t>
                </a:r>
              </a:p>
            </p:txBody>
          </p:sp>
          <p:sp>
            <p:nvSpPr>
              <p:cNvPr id="23" name="TextBox 22">
                <a:extLst>
                  <a:ext uri="{FF2B5EF4-FFF2-40B4-BE49-F238E27FC236}">
                    <a16:creationId xmlns:a16="http://schemas.microsoft.com/office/drawing/2014/main" id="{C3EE01FE-CF6D-4BEA-8654-CB0967E54E70}"/>
                  </a:ext>
                </a:extLst>
              </p:cNvPr>
              <p:cNvSpPr txBox="1"/>
              <p:nvPr/>
            </p:nvSpPr>
            <p:spPr>
              <a:xfrm rot="16200000">
                <a:off x="6442388" y="5262155"/>
                <a:ext cx="1111501" cy="400109"/>
              </a:xfrm>
              <a:prstGeom prst="rect">
                <a:avLst/>
              </a:prstGeom>
              <a:noFill/>
            </p:spPr>
            <p:txBody>
              <a:bodyPr wrap="none" rtlCol="0">
                <a:spAutoFit/>
              </a:bodyPr>
              <a:lstStyle/>
              <a:p>
                <a:pPr defTabSz="685800">
                  <a:defRPr/>
                </a:pPr>
                <a:r>
                  <a:rPr lang="en-US" sz="1350" dirty="0">
                    <a:solidFill>
                      <a:prstClr val="black"/>
                    </a:solidFill>
                    <a:latin typeface="Calibri" panose="020F0502020204030204"/>
                  </a:rPr>
                  <a:t>Intensity </a:t>
                </a:r>
              </a:p>
            </p:txBody>
          </p:sp>
        </p:grpSp>
        <p:grpSp>
          <p:nvGrpSpPr>
            <p:cNvPr id="31" name="Group 30">
              <a:extLst>
                <a:ext uri="{FF2B5EF4-FFF2-40B4-BE49-F238E27FC236}">
                  <a16:creationId xmlns:a16="http://schemas.microsoft.com/office/drawing/2014/main" id="{D8ED5826-C775-4644-9E9A-8BE61EF7854E}"/>
                </a:ext>
              </a:extLst>
            </p:cNvPr>
            <p:cNvGrpSpPr/>
            <p:nvPr/>
          </p:nvGrpSpPr>
          <p:grpSpPr>
            <a:xfrm>
              <a:off x="5344912" y="4585838"/>
              <a:ext cx="4432539" cy="1715069"/>
              <a:chOff x="6819961" y="2459690"/>
              <a:chExt cx="4432539" cy="1715069"/>
            </a:xfrm>
          </p:grpSpPr>
          <p:pic>
            <p:nvPicPr>
              <p:cNvPr id="19" name="Picture 18">
                <a:extLst>
                  <a:ext uri="{FF2B5EF4-FFF2-40B4-BE49-F238E27FC236}">
                    <a16:creationId xmlns:a16="http://schemas.microsoft.com/office/drawing/2014/main" id="{33E01103-CEB7-433C-AF23-14E65E5DBD87}"/>
                  </a:ext>
                </a:extLst>
              </p:cNvPr>
              <p:cNvPicPr>
                <a:picLocks noChangeAspect="1"/>
              </p:cNvPicPr>
              <p:nvPr/>
            </p:nvPicPr>
            <p:blipFill rotWithShape="1">
              <a:blip r:embed="rId4"/>
              <a:srcRect l="1909" t="5477" r="5151" b="9759"/>
              <a:stretch/>
            </p:blipFill>
            <p:spPr>
              <a:xfrm>
                <a:off x="7182804" y="2459690"/>
                <a:ext cx="4069696" cy="1320228"/>
              </a:xfrm>
              <a:prstGeom prst="rect">
                <a:avLst/>
              </a:prstGeom>
            </p:spPr>
          </p:pic>
          <p:sp>
            <p:nvSpPr>
              <p:cNvPr id="24" name="TextBox 23">
                <a:extLst>
                  <a:ext uri="{FF2B5EF4-FFF2-40B4-BE49-F238E27FC236}">
                    <a16:creationId xmlns:a16="http://schemas.microsoft.com/office/drawing/2014/main" id="{8B45EEEE-82DF-450A-BCA4-0083DC36F93D}"/>
                  </a:ext>
                </a:extLst>
              </p:cNvPr>
              <p:cNvSpPr txBox="1"/>
              <p:nvPr/>
            </p:nvSpPr>
            <p:spPr>
              <a:xfrm>
                <a:off x="8777596" y="3774650"/>
                <a:ext cx="763457" cy="400109"/>
              </a:xfrm>
              <a:prstGeom prst="rect">
                <a:avLst/>
              </a:prstGeom>
              <a:noFill/>
            </p:spPr>
            <p:txBody>
              <a:bodyPr wrap="none" rtlCol="0">
                <a:spAutoFit/>
              </a:bodyPr>
              <a:lstStyle/>
              <a:p>
                <a:pPr defTabSz="685800">
                  <a:defRPr/>
                </a:pPr>
                <a:r>
                  <a:rPr lang="en-US" sz="1350" dirty="0">
                    <a:solidFill>
                      <a:prstClr val="black"/>
                    </a:solidFill>
                    <a:latin typeface="Calibri" panose="020F0502020204030204"/>
                  </a:rPr>
                  <a:t>Time </a:t>
                </a:r>
              </a:p>
            </p:txBody>
          </p:sp>
          <p:sp>
            <p:nvSpPr>
              <p:cNvPr id="25" name="TextBox 24">
                <a:extLst>
                  <a:ext uri="{FF2B5EF4-FFF2-40B4-BE49-F238E27FC236}">
                    <a16:creationId xmlns:a16="http://schemas.microsoft.com/office/drawing/2014/main" id="{BB1019F0-12F2-4AFC-A16E-ABA149429A00}"/>
                  </a:ext>
                </a:extLst>
              </p:cNvPr>
              <p:cNvSpPr txBox="1"/>
              <p:nvPr/>
            </p:nvSpPr>
            <p:spPr>
              <a:xfrm rot="16200000">
                <a:off x="6699201" y="2778918"/>
                <a:ext cx="641629" cy="400109"/>
              </a:xfrm>
              <a:prstGeom prst="rect">
                <a:avLst/>
              </a:prstGeom>
              <a:noFill/>
            </p:spPr>
            <p:txBody>
              <a:bodyPr wrap="none" rtlCol="0">
                <a:spAutoFit/>
              </a:bodyPr>
              <a:lstStyle/>
              <a:p>
                <a:pPr defTabSz="685800">
                  <a:defRPr/>
                </a:pPr>
                <a:r>
                  <a:rPr lang="en-US" sz="1350" dirty="0">
                    <a:solidFill>
                      <a:prstClr val="black"/>
                    </a:solidFill>
                    <a:latin typeface="Calibri" panose="020F0502020204030204"/>
                  </a:rPr>
                  <a:t>M/Z</a:t>
                </a:r>
              </a:p>
            </p:txBody>
          </p:sp>
        </p:grpSp>
        <p:grpSp>
          <p:nvGrpSpPr>
            <p:cNvPr id="30" name="Group 29">
              <a:extLst>
                <a:ext uri="{FF2B5EF4-FFF2-40B4-BE49-F238E27FC236}">
                  <a16:creationId xmlns:a16="http://schemas.microsoft.com/office/drawing/2014/main" id="{9E2B2572-B584-4D32-B714-3631AF9FAB29}"/>
                </a:ext>
              </a:extLst>
            </p:cNvPr>
            <p:cNvGrpSpPr/>
            <p:nvPr/>
          </p:nvGrpSpPr>
          <p:grpSpPr>
            <a:xfrm>
              <a:off x="5367074" y="2752899"/>
              <a:ext cx="4428645" cy="1889226"/>
              <a:chOff x="6613070" y="451340"/>
              <a:chExt cx="4428645" cy="1889226"/>
            </a:xfrm>
          </p:grpSpPr>
          <p:pic>
            <p:nvPicPr>
              <p:cNvPr id="26" name="Picture 25">
                <a:extLst>
                  <a:ext uri="{FF2B5EF4-FFF2-40B4-BE49-F238E27FC236}">
                    <a16:creationId xmlns:a16="http://schemas.microsoft.com/office/drawing/2014/main" id="{F1955B8C-F00C-43B7-9191-F809E9B236DB}"/>
                  </a:ext>
                </a:extLst>
              </p:cNvPr>
              <p:cNvPicPr>
                <a:picLocks noChangeAspect="1"/>
              </p:cNvPicPr>
              <p:nvPr/>
            </p:nvPicPr>
            <p:blipFill rotWithShape="1">
              <a:blip r:embed="rId5"/>
              <a:srcRect l="1086" t="7596" r="6311" b="7010"/>
              <a:stretch/>
            </p:blipFill>
            <p:spPr>
              <a:xfrm>
                <a:off x="6953751" y="643986"/>
                <a:ext cx="4087964" cy="1243066"/>
              </a:xfrm>
              <a:prstGeom prst="rect">
                <a:avLst/>
              </a:prstGeom>
            </p:spPr>
          </p:pic>
          <p:sp>
            <p:nvSpPr>
              <p:cNvPr id="28" name="TextBox 27">
                <a:extLst>
                  <a:ext uri="{FF2B5EF4-FFF2-40B4-BE49-F238E27FC236}">
                    <a16:creationId xmlns:a16="http://schemas.microsoft.com/office/drawing/2014/main" id="{9957E3C2-09C2-4A0A-9B29-9F079492B167}"/>
                  </a:ext>
                </a:extLst>
              </p:cNvPr>
              <p:cNvSpPr txBox="1"/>
              <p:nvPr/>
            </p:nvSpPr>
            <p:spPr>
              <a:xfrm rot="16200000">
                <a:off x="6000680" y="1063730"/>
                <a:ext cx="1624890" cy="400109"/>
              </a:xfrm>
              <a:prstGeom prst="rect">
                <a:avLst/>
              </a:prstGeom>
              <a:noFill/>
            </p:spPr>
            <p:txBody>
              <a:bodyPr wrap="none" rtlCol="0">
                <a:spAutoFit/>
              </a:bodyPr>
              <a:lstStyle/>
              <a:p>
                <a:pPr defTabSz="685800">
                  <a:defRPr/>
                </a:pPr>
                <a:r>
                  <a:rPr lang="en-US" sz="1350" dirty="0">
                    <a:solidFill>
                      <a:prstClr val="black"/>
                    </a:solidFill>
                    <a:latin typeface="Calibri" panose="020F0502020204030204"/>
                  </a:rPr>
                  <a:t>Mobility (1/K</a:t>
                </a:r>
                <a:r>
                  <a:rPr lang="en-US" sz="1350" baseline="-25000" dirty="0">
                    <a:solidFill>
                      <a:prstClr val="black"/>
                    </a:solidFill>
                    <a:latin typeface="Calibri" panose="020F0502020204030204"/>
                  </a:rPr>
                  <a:t>o</a:t>
                </a:r>
                <a:r>
                  <a:rPr lang="en-US" sz="1350" dirty="0">
                    <a:solidFill>
                      <a:prstClr val="black"/>
                    </a:solidFill>
                    <a:latin typeface="Calibri" panose="020F0502020204030204"/>
                  </a:rPr>
                  <a:t>)</a:t>
                </a:r>
              </a:p>
            </p:txBody>
          </p:sp>
          <p:sp>
            <p:nvSpPr>
              <p:cNvPr id="29" name="TextBox 28">
                <a:extLst>
                  <a:ext uri="{FF2B5EF4-FFF2-40B4-BE49-F238E27FC236}">
                    <a16:creationId xmlns:a16="http://schemas.microsoft.com/office/drawing/2014/main" id="{D98C710C-D3F9-47BF-8901-4334235ED3BE}"/>
                  </a:ext>
                </a:extLst>
              </p:cNvPr>
              <p:cNvSpPr txBox="1"/>
              <p:nvPr/>
            </p:nvSpPr>
            <p:spPr>
              <a:xfrm>
                <a:off x="8624419" y="1940457"/>
                <a:ext cx="611707" cy="400109"/>
              </a:xfrm>
              <a:prstGeom prst="rect">
                <a:avLst/>
              </a:prstGeom>
              <a:noFill/>
            </p:spPr>
            <p:txBody>
              <a:bodyPr wrap="none" rtlCol="0">
                <a:spAutoFit/>
              </a:bodyPr>
              <a:lstStyle/>
              <a:p>
                <a:pPr defTabSz="685800">
                  <a:defRPr/>
                </a:pPr>
                <a:r>
                  <a:rPr lang="en-US" sz="1350" dirty="0">
                    <a:solidFill>
                      <a:prstClr val="black"/>
                    </a:solidFill>
                    <a:latin typeface="Calibri" panose="020F0502020204030204"/>
                  </a:rPr>
                  <a:t>m/z</a:t>
                </a:r>
              </a:p>
            </p:txBody>
          </p:sp>
        </p:grpSp>
        <p:sp>
          <p:nvSpPr>
            <p:cNvPr id="33" name="Rectangle: Rounded Corners 32">
              <a:extLst>
                <a:ext uri="{FF2B5EF4-FFF2-40B4-BE49-F238E27FC236}">
                  <a16:creationId xmlns:a16="http://schemas.microsoft.com/office/drawing/2014/main" id="{E1D68326-B57F-43CE-82BB-6C42D67DF7B1}"/>
                </a:ext>
              </a:extLst>
            </p:cNvPr>
            <p:cNvSpPr/>
            <p:nvPr/>
          </p:nvSpPr>
          <p:spPr>
            <a:xfrm>
              <a:off x="507711" y="1481430"/>
              <a:ext cx="4441159" cy="2251602"/>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pic>
          <p:nvPicPr>
            <p:cNvPr id="36" name="Picture 35">
              <a:extLst>
                <a:ext uri="{FF2B5EF4-FFF2-40B4-BE49-F238E27FC236}">
                  <a16:creationId xmlns:a16="http://schemas.microsoft.com/office/drawing/2014/main" id="{AC26C125-A2E7-4CC4-865D-A484F03F7662}"/>
                </a:ext>
              </a:extLst>
            </p:cNvPr>
            <p:cNvPicPr>
              <a:picLocks noChangeAspect="1"/>
            </p:cNvPicPr>
            <p:nvPr/>
          </p:nvPicPr>
          <p:blipFill>
            <a:blip r:embed="rId6"/>
            <a:stretch>
              <a:fillRect/>
            </a:stretch>
          </p:blipFill>
          <p:spPr>
            <a:xfrm>
              <a:off x="658884" y="1878270"/>
              <a:ext cx="934627" cy="1469341"/>
            </a:xfrm>
            <a:prstGeom prst="rect">
              <a:avLst/>
            </a:prstGeom>
          </p:spPr>
        </p:pic>
      </p:grpSp>
      <p:sp>
        <p:nvSpPr>
          <p:cNvPr id="27" name="Rectangle: Rounded Corners 26">
            <a:extLst>
              <a:ext uri="{FF2B5EF4-FFF2-40B4-BE49-F238E27FC236}">
                <a16:creationId xmlns:a16="http://schemas.microsoft.com/office/drawing/2014/main" id="{340263B0-0EA5-4BF0-B672-A57C8F74EFB0}"/>
              </a:ext>
            </a:extLst>
          </p:cNvPr>
          <p:cNvSpPr/>
          <p:nvPr/>
        </p:nvSpPr>
        <p:spPr>
          <a:xfrm>
            <a:off x="1137781" y="2764850"/>
            <a:ext cx="3330869" cy="179384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34" name="TextBox 33">
            <a:extLst>
              <a:ext uri="{FF2B5EF4-FFF2-40B4-BE49-F238E27FC236}">
                <a16:creationId xmlns:a16="http://schemas.microsoft.com/office/drawing/2014/main" id="{D7891B98-F416-4D24-8EBB-825DD0C62E2F}"/>
              </a:ext>
            </a:extLst>
          </p:cNvPr>
          <p:cNvSpPr txBox="1"/>
          <p:nvPr/>
        </p:nvSpPr>
        <p:spPr>
          <a:xfrm>
            <a:off x="1125738" y="3205885"/>
            <a:ext cx="3285575" cy="1015663"/>
          </a:xfrm>
          <a:prstGeom prst="rect">
            <a:avLst/>
          </a:prstGeom>
          <a:noFill/>
        </p:spPr>
        <p:txBody>
          <a:bodyPr wrap="square">
            <a:spAutoFit/>
          </a:bodyPr>
          <a:lstStyle/>
          <a:p>
            <a:r>
              <a:rPr lang="sv-SE" sz="1200" dirty="0">
                <a:cs typeface="Calibri" panose="020F0502020204030204" pitchFamily="34" charset="0"/>
              </a:rPr>
              <a:t>Sample A. 100% HeLa		</a:t>
            </a:r>
          </a:p>
          <a:p>
            <a:r>
              <a:rPr lang="sv-SE" sz="1200" dirty="0">
                <a:cs typeface="Calibri" panose="020F0502020204030204" pitchFamily="34" charset="0"/>
              </a:rPr>
              <a:t>Sample B. 50% HeLa and 50% SILAC HeLa</a:t>
            </a:r>
          </a:p>
          <a:p>
            <a:r>
              <a:rPr lang="sv-SE" sz="1200" dirty="0">
                <a:cs typeface="Calibri" panose="020F0502020204030204" pitchFamily="34" charset="0"/>
              </a:rPr>
              <a:t>Sample C. 10% HeLa and 90% SILAC HeLa</a:t>
            </a:r>
          </a:p>
          <a:p>
            <a:r>
              <a:rPr lang="sv-SE" sz="1200" dirty="0">
                <a:cs typeface="Calibri" panose="020F0502020204030204" pitchFamily="34" charset="0"/>
              </a:rPr>
              <a:t>Sample D. 5% HeLa and 95% SILAC HeLa</a:t>
            </a:r>
          </a:p>
          <a:p>
            <a:r>
              <a:rPr lang="sv-SE" sz="1200" dirty="0">
                <a:cs typeface="Calibri" panose="020F0502020204030204" pitchFamily="34" charset="0"/>
              </a:rPr>
              <a:t>Sample E. 100 % SILAC Hela		</a:t>
            </a:r>
          </a:p>
        </p:txBody>
      </p:sp>
      <p:sp>
        <p:nvSpPr>
          <p:cNvPr id="35" name="TextBox 34">
            <a:extLst>
              <a:ext uri="{FF2B5EF4-FFF2-40B4-BE49-F238E27FC236}">
                <a16:creationId xmlns:a16="http://schemas.microsoft.com/office/drawing/2014/main" id="{F30EF47E-C725-4B5C-8D25-A9C1BA05CA30}"/>
              </a:ext>
            </a:extLst>
          </p:cNvPr>
          <p:cNvSpPr txBox="1"/>
          <p:nvPr/>
        </p:nvSpPr>
        <p:spPr>
          <a:xfrm>
            <a:off x="1317895" y="2790387"/>
            <a:ext cx="3022134" cy="415498"/>
          </a:xfrm>
          <a:prstGeom prst="rect">
            <a:avLst/>
          </a:prstGeom>
          <a:noFill/>
        </p:spPr>
        <p:txBody>
          <a:bodyPr wrap="square">
            <a:spAutoFit/>
          </a:bodyPr>
          <a:lstStyle/>
          <a:p>
            <a:pPr algn="ctr"/>
            <a:r>
              <a:rPr lang="en-US" sz="2100" b="1" dirty="0">
                <a:solidFill>
                  <a:schemeClr val="accent5">
                    <a:lumMod val="50000"/>
                  </a:schemeClr>
                </a:solidFill>
              </a:rPr>
              <a:t>Samples description </a:t>
            </a:r>
          </a:p>
        </p:txBody>
      </p:sp>
      <p:sp>
        <p:nvSpPr>
          <p:cNvPr id="37" name="Rectangle 36">
            <a:extLst>
              <a:ext uri="{FF2B5EF4-FFF2-40B4-BE49-F238E27FC236}">
                <a16:creationId xmlns:a16="http://schemas.microsoft.com/office/drawing/2014/main" id="{5F9BE67B-FB46-4261-9E59-575D1516D61E}"/>
              </a:ext>
            </a:extLst>
          </p:cNvPr>
          <p:cNvSpPr/>
          <p:nvPr/>
        </p:nvSpPr>
        <p:spPr>
          <a:xfrm>
            <a:off x="682429" y="4910006"/>
            <a:ext cx="7315200" cy="1606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Tree>
    <p:extLst>
      <p:ext uri="{BB962C8B-B14F-4D97-AF65-F5344CB8AC3E}">
        <p14:creationId xmlns:p14="http://schemas.microsoft.com/office/powerpoint/2010/main" val="906447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FDEE6963-CAFA-4186-8F68-254695760314}"/>
              </a:ext>
            </a:extLst>
          </p:cNvPr>
          <p:cNvSpPr txBox="1"/>
          <p:nvPr/>
        </p:nvSpPr>
        <p:spPr>
          <a:xfrm>
            <a:off x="1556559" y="298234"/>
            <a:ext cx="6030884" cy="415498"/>
          </a:xfrm>
          <a:prstGeom prst="rect">
            <a:avLst/>
          </a:prstGeom>
          <a:noFill/>
        </p:spPr>
        <p:txBody>
          <a:bodyPr wrap="square">
            <a:spAutoFit/>
          </a:bodyPr>
          <a:lstStyle/>
          <a:p>
            <a:pPr algn="ctr" defTabSz="685800">
              <a:defRPr/>
            </a:pPr>
            <a:r>
              <a:rPr lang="en-US" sz="2000" b="1" dirty="0">
                <a:solidFill>
                  <a:schemeClr val="bg1"/>
                </a:solidFill>
                <a:latin typeface="+mj-lt"/>
                <a:cs typeface="Arial" panose="020B0604020202020204" pitchFamily="34" charset="0"/>
              </a:rPr>
              <a:t>Real-time Search R</a:t>
            </a:r>
            <a:r>
              <a:rPr lang="en-US" sz="2000" b="1" dirty="0" err="1">
                <a:solidFill>
                  <a:schemeClr val="bg1"/>
                </a:solidFill>
                <a:latin typeface="+mj-lt"/>
                <a:cs typeface="Arial" panose="020B0604020202020204" pitchFamily="34" charset="0"/>
              </a:rPr>
              <a:t>esults</a:t>
            </a:r>
            <a:r>
              <a:rPr lang="en-US" sz="2000" b="1" dirty="0">
                <a:solidFill>
                  <a:schemeClr val="bg1"/>
                </a:solidFill>
                <a:latin typeface="+mj-lt"/>
                <a:cs typeface="Arial" panose="020B0604020202020204" pitchFamily="34" charset="0"/>
              </a:rPr>
              <a:t> with </a:t>
            </a:r>
            <a:r>
              <a:rPr lang="en-US" sz="2000" b="1" dirty="0" err="1">
                <a:solidFill>
                  <a:schemeClr val="bg1"/>
                </a:solidFill>
                <a:latin typeface="+mj-lt"/>
                <a:cs typeface="Arial" panose="020B0604020202020204" pitchFamily="34" charset="0"/>
              </a:rPr>
              <a:t>PaSER</a:t>
            </a:r>
            <a:endParaRPr lang="en-US" sz="2000" b="1" dirty="0">
              <a:solidFill>
                <a:schemeClr val="bg1"/>
              </a:solidFill>
              <a:latin typeface="+mj-lt"/>
              <a:cs typeface="Arial" panose="020B0604020202020204" pitchFamily="34" charset="0"/>
            </a:endParaRPr>
          </a:p>
        </p:txBody>
      </p:sp>
      <p:sp>
        <p:nvSpPr>
          <p:cNvPr id="2" name="Arrow: Right 1">
            <a:extLst>
              <a:ext uri="{FF2B5EF4-FFF2-40B4-BE49-F238E27FC236}">
                <a16:creationId xmlns:a16="http://schemas.microsoft.com/office/drawing/2014/main" id="{C92DB222-B933-44F4-90BF-A1C27602636A}"/>
              </a:ext>
            </a:extLst>
          </p:cNvPr>
          <p:cNvSpPr/>
          <p:nvPr/>
        </p:nvSpPr>
        <p:spPr>
          <a:xfrm>
            <a:off x="1163858" y="1575056"/>
            <a:ext cx="940772"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en-US" sz="1350">
              <a:solidFill>
                <a:prstClr val="white"/>
              </a:solidFill>
              <a:latin typeface="Calibri" panose="020F0502020204030204"/>
            </a:endParaRPr>
          </a:p>
        </p:txBody>
      </p:sp>
      <p:sp>
        <p:nvSpPr>
          <p:cNvPr id="4" name="TextBox 3">
            <a:extLst>
              <a:ext uri="{FF2B5EF4-FFF2-40B4-BE49-F238E27FC236}">
                <a16:creationId xmlns:a16="http://schemas.microsoft.com/office/drawing/2014/main" id="{9502334B-8448-4C9D-92A1-0BDF08396F15}"/>
              </a:ext>
            </a:extLst>
          </p:cNvPr>
          <p:cNvSpPr txBox="1"/>
          <p:nvPr/>
        </p:nvSpPr>
        <p:spPr>
          <a:xfrm>
            <a:off x="1037025" y="1364696"/>
            <a:ext cx="1039067" cy="307777"/>
          </a:xfrm>
          <a:prstGeom prst="rect">
            <a:avLst/>
          </a:prstGeom>
          <a:noFill/>
        </p:spPr>
        <p:txBody>
          <a:bodyPr wrap="none" rtlCol="0">
            <a:spAutoFit/>
          </a:bodyPr>
          <a:lstStyle/>
          <a:p>
            <a:pPr defTabSz="342900">
              <a:defRPr/>
            </a:pPr>
            <a:r>
              <a:rPr lang="en-US" sz="1400" dirty="0">
                <a:solidFill>
                  <a:prstClr val="black"/>
                </a:solidFill>
                <a:latin typeface="Calibri" panose="020F0502020204030204"/>
              </a:rPr>
              <a:t>Acquisition </a:t>
            </a:r>
          </a:p>
        </p:txBody>
      </p:sp>
      <p:pic>
        <p:nvPicPr>
          <p:cNvPr id="11" name="Picture 10">
            <a:extLst>
              <a:ext uri="{FF2B5EF4-FFF2-40B4-BE49-F238E27FC236}">
                <a16:creationId xmlns:a16="http://schemas.microsoft.com/office/drawing/2014/main" id="{642E1315-41BD-4156-ADC2-BE0150C4C2F2}"/>
              </a:ext>
            </a:extLst>
          </p:cNvPr>
          <p:cNvPicPr>
            <a:picLocks noChangeAspect="1"/>
          </p:cNvPicPr>
          <p:nvPr/>
        </p:nvPicPr>
        <p:blipFill>
          <a:blip r:embed="rId3"/>
          <a:stretch>
            <a:fillRect/>
          </a:stretch>
        </p:blipFill>
        <p:spPr>
          <a:xfrm>
            <a:off x="2336103" y="2059678"/>
            <a:ext cx="1321054" cy="542975"/>
          </a:xfrm>
          <a:prstGeom prst="rect">
            <a:avLst/>
          </a:prstGeom>
        </p:spPr>
      </p:pic>
      <p:pic>
        <p:nvPicPr>
          <p:cNvPr id="14" name="Picture 13">
            <a:extLst>
              <a:ext uri="{FF2B5EF4-FFF2-40B4-BE49-F238E27FC236}">
                <a16:creationId xmlns:a16="http://schemas.microsoft.com/office/drawing/2014/main" id="{DAFD27AB-7616-419E-B511-FB07D0FBF6ED}"/>
              </a:ext>
            </a:extLst>
          </p:cNvPr>
          <p:cNvPicPr>
            <a:picLocks noChangeAspect="1"/>
          </p:cNvPicPr>
          <p:nvPr/>
        </p:nvPicPr>
        <p:blipFill>
          <a:blip r:embed="rId4"/>
          <a:stretch>
            <a:fillRect/>
          </a:stretch>
        </p:blipFill>
        <p:spPr>
          <a:xfrm>
            <a:off x="2156588" y="1311086"/>
            <a:ext cx="649521" cy="937516"/>
          </a:xfrm>
          <a:prstGeom prst="rect">
            <a:avLst/>
          </a:prstGeom>
        </p:spPr>
      </p:pic>
      <p:sp>
        <p:nvSpPr>
          <p:cNvPr id="17" name="TextBox 16">
            <a:extLst>
              <a:ext uri="{FF2B5EF4-FFF2-40B4-BE49-F238E27FC236}">
                <a16:creationId xmlns:a16="http://schemas.microsoft.com/office/drawing/2014/main" id="{B96FA491-8A95-4584-AE56-AA468D3734D6}"/>
              </a:ext>
            </a:extLst>
          </p:cNvPr>
          <p:cNvSpPr txBox="1"/>
          <p:nvPr/>
        </p:nvSpPr>
        <p:spPr>
          <a:xfrm>
            <a:off x="2813522" y="1129473"/>
            <a:ext cx="1407694" cy="523220"/>
          </a:xfrm>
          <a:prstGeom prst="rect">
            <a:avLst/>
          </a:prstGeom>
          <a:noFill/>
        </p:spPr>
        <p:txBody>
          <a:bodyPr wrap="none" rtlCol="0">
            <a:spAutoFit/>
          </a:bodyPr>
          <a:lstStyle/>
          <a:p>
            <a:pPr algn="ctr" defTabSz="342900">
              <a:defRPr/>
            </a:pPr>
            <a:r>
              <a:rPr lang="en-US" sz="1400" dirty="0">
                <a:solidFill>
                  <a:prstClr val="black"/>
                </a:solidFill>
                <a:latin typeface="Calibri" panose="020F0502020204030204"/>
              </a:rPr>
              <a:t>Real time </a:t>
            </a:r>
          </a:p>
          <a:p>
            <a:pPr algn="ctr" defTabSz="342900">
              <a:defRPr/>
            </a:pPr>
            <a:r>
              <a:rPr lang="en-US" sz="1400" dirty="0">
                <a:solidFill>
                  <a:prstClr val="black"/>
                </a:solidFill>
                <a:latin typeface="Calibri" panose="020F0502020204030204"/>
              </a:rPr>
              <a:t>database search </a:t>
            </a:r>
          </a:p>
        </p:txBody>
      </p:sp>
      <p:pic>
        <p:nvPicPr>
          <p:cNvPr id="18" name="Picture 17">
            <a:extLst>
              <a:ext uri="{FF2B5EF4-FFF2-40B4-BE49-F238E27FC236}">
                <a16:creationId xmlns:a16="http://schemas.microsoft.com/office/drawing/2014/main" id="{89DA16DD-F163-471C-9D6E-E130275EFD9F}"/>
              </a:ext>
            </a:extLst>
          </p:cNvPr>
          <p:cNvPicPr>
            <a:picLocks noChangeAspect="1"/>
          </p:cNvPicPr>
          <p:nvPr/>
        </p:nvPicPr>
        <p:blipFill>
          <a:blip r:embed="rId5"/>
          <a:stretch>
            <a:fillRect/>
          </a:stretch>
        </p:blipFill>
        <p:spPr>
          <a:xfrm>
            <a:off x="4189786" y="1311086"/>
            <a:ext cx="2329231" cy="937516"/>
          </a:xfrm>
          <a:prstGeom prst="rect">
            <a:avLst/>
          </a:prstGeom>
          <a:ln w="12700">
            <a:solidFill>
              <a:schemeClr val="tx1"/>
            </a:solidFill>
          </a:ln>
        </p:spPr>
      </p:pic>
      <p:sp>
        <p:nvSpPr>
          <p:cNvPr id="19" name="TextBox 18">
            <a:extLst>
              <a:ext uri="{FF2B5EF4-FFF2-40B4-BE49-F238E27FC236}">
                <a16:creationId xmlns:a16="http://schemas.microsoft.com/office/drawing/2014/main" id="{BB6351AB-A327-40EE-8537-68C2D8C41DA2}"/>
              </a:ext>
            </a:extLst>
          </p:cNvPr>
          <p:cNvSpPr txBox="1"/>
          <p:nvPr/>
        </p:nvSpPr>
        <p:spPr>
          <a:xfrm>
            <a:off x="4006405" y="2206697"/>
            <a:ext cx="2695995" cy="523220"/>
          </a:xfrm>
          <a:prstGeom prst="rect">
            <a:avLst/>
          </a:prstGeom>
          <a:noFill/>
        </p:spPr>
        <p:txBody>
          <a:bodyPr wrap="none" rtlCol="0">
            <a:spAutoFit/>
          </a:bodyPr>
          <a:lstStyle/>
          <a:p>
            <a:pPr algn="ctr" defTabSz="342900">
              <a:defRPr/>
            </a:pPr>
            <a:r>
              <a:rPr lang="en-US" sz="1400" dirty="0">
                <a:solidFill>
                  <a:prstClr val="black"/>
                </a:solidFill>
                <a:latin typeface="Calibri" panose="020F0502020204030204"/>
              </a:rPr>
              <a:t>Peptide number, proteins number </a:t>
            </a:r>
          </a:p>
          <a:p>
            <a:pPr algn="ctr" defTabSz="342900">
              <a:defRPr/>
            </a:pPr>
            <a:r>
              <a:rPr lang="en-US" sz="1400" dirty="0">
                <a:solidFill>
                  <a:prstClr val="black"/>
                </a:solidFill>
                <a:latin typeface="Calibri" panose="020F0502020204030204"/>
              </a:rPr>
              <a:t>(QCs, blanks and samples)</a:t>
            </a:r>
          </a:p>
        </p:txBody>
      </p:sp>
      <p:pic>
        <p:nvPicPr>
          <p:cNvPr id="43" name="Picture 42">
            <a:extLst>
              <a:ext uri="{FF2B5EF4-FFF2-40B4-BE49-F238E27FC236}">
                <a16:creationId xmlns:a16="http://schemas.microsoft.com/office/drawing/2014/main" id="{F690B431-77DC-436D-BBBA-3F54BF8553F0}"/>
              </a:ext>
            </a:extLst>
          </p:cNvPr>
          <p:cNvPicPr>
            <a:picLocks noChangeAspect="1"/>
          </p:cNvPicPr>
          <p:nvPr/>
        </p:nvPicPr>
        <p:blipFill rotWithShape="1">
          <a:blip r:embed="rId6"/>
          <a:srcRect l="9052" t="20874" r="5016" b="17828"/>
          <a:stretch/>
        </p:blipFill>
        <p:spPr>
          <a:xfrm rot="5400000">
            <a:off x="7746821" y="1412603"/>
            <a:ext cx="1106510" cy="734480"/>
          </a:xfrm>
          <a:prstGeom prst="rect">
            <a:avLst/>
          </a:prstGeom>
          <a:noFill/>
          <a:ln w="12700">
            <a:solidFill>
              <a:schemeClr val="tx1"/>
            </a:solidFill>
          </a:ln>
        </p:spPr>
      </p:pic>
      <p:sp>
        <p:nvSpPr>
          <p:cNvPr id="45" name="Arrow: Right 44">
            <a:extLst>
              <a:ext uri="{FF2B5EF4-FFF2-40B4-BE49-F238E27FC236}">
                <a16:creationId xmlns:a16="http://schemas.microsoft.com/office/drawing/2014/main" id="{C6FD2926-2C82-46B2-9451-3AB7467E8A03}"/>
              </a:ext>
            </a:extLst>
          </p:cNvPr>
          <p:cNvSpPr/>
          <p:nvPr/>
        </p:nvSpPr>
        <p:spPr>
          <a:xfrm>
            <a:off x="2988634" y="1600850"/>
            <a:ext cx="940772"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en-US" sz="1350">
              <a:solidFill>
                <a:prstClr val="white"/>
              </a:solidFill>
              <a:latin typeface="Calibri" panose="020F0502020204030204"/>
            </a:endParaRPr>
          </a:p>
        </p:txBody>
      </p:sp>
      <p:sp>
        <p:nvSpPr>
          <p:cNvPr id="46" name="Arrow: Right 45">
            <a:extLst>
              <a:ext uri="{FF2B5EF4-FFF2-40B4-BE49-F238E27FC236}">
                <a16:creationId xmlns:a16="http://schemas.microsoft.com/office/drawing/2014/main" id="{A32D87A1-8AD3-46EA-A6E2-1DE373CAC782}"/>
              </a:ext>
            </a:extLst>
          </p:cNvPr>
          <p:cNvSpPr/>
          <p:nvPr/>
        </p:nvSpPr>
        <p:spPr>
          <a:xfrm>
            <a:off x="6800832" y="1569367"/>
            <a:ext cx="940772"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en-US" sz="1350">
              <a:solidFill>
                <a:prstClr val="white"/>
              </a:solidFill>
              <a:latin typeface="Calibri" panose="020F0502020204030204"/>
            </a:endParaRPr>
          </a:p>
        </p:txBody>
      </p:sp>
      <p:sp>
        <p:nvSpPr>
          <p:cNvPr id="20" name="TextBox 19">
            <a:extLst>
              <a:ext uri="{FF2B5EF4-FFF2-40B4-BE49-F238E27FC236}">
                <a16:creationId xmlns:a16="http://schemas.microsoft.com/office/drawing/2014/main" id="{9673ABA3-D56E-4BD9-AF7B-A1242708CAEF}"/>
              </a:ext>
            </a:extLst>
          </p:cNvPr>
          <p:cNvSpPr txBox="1"/>
          <p:nvPr/>
        </p:nvSpPr>
        <p:spPr>
          <a:xfrm>
            <a:off x="6690203" y="1801719"/>
            <a:ext cx="998992" cy="738664"/>
          </a:xfrm>
          <a:prstGeom prst="rect">
            <a:avLst/>
          </a:prstGeom>
          <a:noFill/>
        </p:spPr>
        <p:txBody>
          <a:bodyPr wrap="none" rtlCol="0">
            <a:spAutoFit/>
          </a:bodyPr>
          <a:lstStyle/>
          <a:p>
            <a:pPr algn="ctr" defTabSz="342900">
              <a:defRPr/>
            </a:pPr>
            <a:r>
              <a:rPr lang="en-US" sz="1400" dirty="0">
                <a:solidFill>
                  <a:prstClr val="black"/>
                </a:solidFill>
                <a:latin typeface="Calibri" panose="020F0502020204030204"/>
              </a:rPr>
              <a:t>Continue</a:t>
            </a:r>
          </a:p>
          <a:p>
            <a:pPr algn="ctr" defTabSz="342900">
              <a:defRPr/>
            </a:pPr>
            <a:r>
              <a:rPr lang="en-US" sz="1400" dirty="0">
                <a:solidFill>
                  <a:prstClr val="black"/>
                </a:solidFill>
                <a:latin typeface="Calibri" panose="020F0502020204030204"/>
              </a:rPr>
              <a:t>Acquisition</a:t>
            </a:r>
          </a:p>
          <a:p>
            <a:pPr algn="ctr" defTabSz="342900">
              <a:defRPr/>
            </a:pPr>
            <a:r>
              <a:rPr lang="en-US" sz="1400" dirty="0">
                <a:solidFill>
                  <a:prstClr val="black"/>
                </a:solidFill>
                <a:latin typeface="Calibri" panose="020F0502020204030204"/>
              </a:rPr>
              <a:t>or Stop  </a:t>
            </a:r>
          </a:p>
        </p:txBody>
      </p:sp>
      <p:pic>
        <p:nvPicPr>
          <p:cNvPr id="51" name="Picture 50">
            <a:extLst>
              <a:ext uri="{FF2B5EF4-FFF2-40B4-BE49-F238E27FC236}">
                <a16:creationId xmlns:a16="http://schemas.microsoft.com/office/drawing/2014/main" id="{58E69264-7E30-48C0-8ED5-AA3550DC3800}"/>
              </a:ext>
            </a:extLst>
          </p:cNvPr>
          <p:cNvPicPr>
            <a:picLocks noChangeAspect="1"/>
          </p:cNvPicPr>
          <p:nvPr/>
        </p:nvPicPr>
        <p:blipFill rotWithShape="1">
          <a:blip r:embed="rId6"/>
          <a:srcRect l="9052" t="20874" r="5016" b="17828"/>
          <a:stretch/>
        </p:blipFill>
        <p:spPr>
          <a:xfrm rot="5400000">
            <a:off x="14805" y="1412603"/>
            <a:ext cx="1106510" cy="734480"/>
          </a:xfrm>
          <a:prstGeom prst="rect">
            <a:avLst/>
          </a:prstGeom>
          <a:noFill/>
          <a:ln w="12700">
            <a:solidFill>
              <a:schemeClr val="tx1"/>
            </a:solidFill>
          </a:ln>
        </p:spPr>
      </p:pic>
      <p:sp>
        <p:nvSpPr>
          <p:cNvPr id="30" name="TextBox 29">
            <a:extLst>
              <a:ext uri="{FF2B5EF4-FFF2-40B4-BE49-F238E27FC236}">
                <a16:creationId xmlns:a16="http://schemas.microsoft.com/office/drawing/2014/main" id="{0420B5B1-C008-4CB2-AC70-420F44BE8D95}"/>
              </a:ext>
            </a:extLst>
          </p:cNvPr>
          <p:cNvSpPr txBox="1"/>
          <p:nvPr/>
        </p:nvSpPr>
        <p:spPr>
          <a:xfrm>
            <a:off x="6493569" y="1314353"/>
            <a:ext cx="1555298" cy="307777"/>
          </a:xfrm>
          <a:prstGeom prst="rect">
            <a:avLst/>
          </a:prstGeom>
          <a:noFill/>
        </p:spPr>
        <p:txBody>
          <a:bodyPr wrap="none" rtlCol="0">
            <a:spAutoFit/>
          </a:bodyPr>
          <a:lstStyle/>
          <a:p>
            <a:pPr defTabSz="342900">
              <a:defRPr/>
            </a:pPr>
            <a:r>
              <a:rPr lang="en-US" sz="1400" dirty="0">
                <a:solidFill>
                  <a:prstClr val="black"/>
                </a:solidFill>
                <a:latin typeface="Calibri" panose="020F0502020204030204"/>
              </a:rPr>
              <a:t>Real time decision </a:t>
            </a:r>
          </a:p>
        </p:txBody>
      </p:sp>
      <p:grpSp>
        <p:nvGrpSpPr>
          <p:cNvPr id="5" name="Group 4">
            <a:extLst>
              <a:ext uri="{FF2B5EF4-FFF2-40B4-BE49-F238E27FC236}">
                <a16:creationId xmlns:a16="http://schemas.microsoft.com/office/drawing/2014/main" id="{9C985114-D328-4F73-94B3-31FA4848ADF2}"/>
              </a:ext>
            </a:extLst>
          </p:cNvPr>
          <p:cNvGrpSpPr/>
          <p:nvPr/>
        </p:nvGrpSpPr>
        <p:grpSpPr>
          <a:xfrm>
            <a:off x="373995" y="2822210"/>
            <a:ext cx="7425951" cy="2031325"/>
            <a:chOff x="197632" y="2932544"/>
            <a:chExt cx="7425951" cy="2031325"/>
          </a:xfrm>
        </p:grpSpPr>
        <p:sp>
          <p:nvSpPr>
            <p:cNvPr id="3" name="TextBox 2">
              <a:extLst>
                <a:ext uri="{FF2B5EF4-FFF2-40B4-BE49-F238E27FC236}">
                  <a16:creationId xmlns:a16="http://schemas.microsoft.com/office/drawing/2014/main" id="{603BFB27-1613-49E5-85E6-DA39E2A82008}"/>
                </a:ext>
              </a:extLst>
            </p:cNvPr>
            <p:cNvSpPr txBox="1"/>
            <p:nvPr/>
          </p:nvSpPr>
          <p:spPr>
            <a:xfrm>
              <a:off x="197632" y="2932544"/>
              <a:ext cx="6974986" cy="2031325"/>
            </a:xfrm>
            <a:prstGeom prst="rect">
              <a:avLst/>
            </a:prstGeom>
            <a:noFill/>
          </p:spPr>
          <p:txBody>
            <a:bodyPr wrap="none" rtlCol="0">
              <a:spAutoFit/>
            </a:bodyPr>
            <a:lstStyle/>
            <a:p>
              <a:r>
                <a:rPr lang="en-US" sz="1400" dirty="0"/>
                <a:t>Data monitoring:</a:t>
              </a:r>
            </a:p>
            <a:p>
              <a:endParaRPr lang="en-US" sz="1400" dirty="0"/>
            </a:p>
            <a:p>
              <a:r>
                <a:rPr lang="en-US" sz="1400" dirty="0"/>
                <a:t>	1. Real time search peptides number and proteins number</a:t>
              </a:r>
            </a:p>
            <a:p>
              <a:r>
                <a:rPr lang="en-US" sz="1400" dirty="0"/>
                <a:t>	2. Intensity vs time (Retention time stability)</a:t>
              </a:r>
            </a:p>
            <a:p>
              <a:r>
                <a:rPr lang="en-US" sz="1400" dirty="0"/>
                <a:t>	3. Mobility vs m/z</a:t>
              </a:r>
            </a:p>
            <a:p>
              <a:r>
                <a:rPr lang="en-US" sz="1400" dirty="0"/>
                <a:t>	4. m/z vs time</a:t>
              </a:r>
            </a:p>
            <a:p>
              <a:r>
                <a:rPr lang="en-US" sz="1400" dirty="0"/>
                <a:t>	5. mass accuracy </a:t>
              </a:r>
            </a:p>
            <a:p>
              <a:r>
                <a:rPr lang="en-US" sz="1400" dirty="0"/>
                <a:t>	6. </a:t>
              </a:r>
              <a:r>
                <a:rPr lang="en-US" sz="1400" dirty="0" err="1"/>
                <a:t>FWHM.Scans</a:t>
              </a:r>
              <a:r>
                <a:rPr lang="en-US" sz="1400" dirty="0"/>
                <a:t> (full width at half maximum Scans, data point across the peak) </a:t>
              </a:r>
            </a:p>
            <a:p>
              <a:r>
                <a:rPr lang="en-US" sz="1400" dirty="0"/>
                <a:t>  </a:t>
              </a:r>
            </a:p>
          </p:txBody>
        </p:sp>
        <p:pic>
          <p:nvPicPr>
            <p:cNvPr id="6" name="Picture 5">
              <a:extLst>
                <a:ext uri="{FF2B5EF4-FFF2-40B4-BE49-F238E27FC236}">
                  <a16:creationId xmlns:a16="http://schemas.microsoft.com/office/drawing/2014/main" id="{0DA69EFD-2925-446C-947F-0A2A5D378056}"/>
                </a:ext>
              </a:extLst>
            </p:cNvPr>
            <p:cNvPicPr>
              <a:picLocks noChangeAspect="1"/>
            </p:cNvPicPr>
            <p:nvPr/>
          </p:nvPicPr>
          <p:blipFill rotWithShape="1">
            <a:blip r:embed="rId7"/>
            <a:srcRect l="10572" r="4672" b="2880"/>
            <a:stretch/>
          </p:blipFill>
          <p:spPr>
            <a:xfrm>
              <a:off x="4350905" y="3657587"/>
              <a:ext cx="756841" cy="666050"/>
            </a:xfrm>
            <a:prstGeom prst="rect">
              <a:avLst/>
            </a:prstGeom>
          </p:spPr>
        </p:pic>
        <p:pic>
          <p:nvPicPr>
            <p:cNvPr id="23" name="Picture 22">
              <a:extLst>
                <a:ext uri="{FF2B5EF4-FFF2-40B4-BE49-F238E27FC236}">
                  <a16:creationId xmlns:a16="http://schemas.microsoft.com/office/drawing/2014/main" id="{19F09174-AD48-4246-AA1E-2795010C4BAE}"/>
                </a:ext>
              </a:extLst>
            </p:cNvPr>
            <p:cNvPicPr>
              <a:picLocks noChangeAspect="1"/>
            </p:cNvPicPr>
            <p:nvPr/>
          </p:nvPicPr>
          <p:blipFill>
            <a:blip r:embed="rId3"/>
            <a:stretch>
              <a:fillRect/>
            </a:stretch>
          </p:blipFill>
          <p:spPr>
            <a:xfrm>
              <a:off x="7013335" y="4440226"/>
              <a:ext cx="610248" cy="250822"/>
            </a:xfrm>
            <a:prstGeom prst="rect">
              <a:avLst/>
            </a:prstGeom>
          </p:spPr>
        </p:pic>
        <p:pic>
          <p:nvPicPr>
            <p:cNvPr id="25" name="Picture 24">
              <a:extLst>
                <a:ext uri="{FF2B5EF4-FFF2-40B4-BE49-F238E27FC236}">
                  <a16:creationId xmlns:a16="http://schemas.microsoft.com/office/drawing/2014/main" id="{32763C88-D65E-4494-9FB6-F627AE8DBBBF}"/>
                </a:ext>
              </a:extLst>
            </p:cNvPr>
            <p:cNvPicPr>
              <a:picLocks noChangeAspect="1"/>
            </p:cNvPicPr>
            <p:nvPr/>
          </p:nvPicPr>
          <p:blipFill>
            <a:blip r:embed="rId3"/>
            <a:stretch>
              <a:fillRect/>
            </a:stretch>
          </p:blipFill>
          <p:spPr>
            <a:xfrm>
              <a:off x="5382357" y="3377357"/>
              <a:ext cx="610248" cy="250822"/>
            </a:xfrm>
            <a:prstGeom prst="rect">
              <a:avLst/>
            </a:prstGeom>
          </p:spPr>
        </p:pic>
        <p:pic>
          <p:nvPicPr>
            <p:cNvPr id="26" name="Picture 25">
              <a:extLst>
                <a:ext uri="{FF2B5EF4-FFF2-40B4-BE49-F238E27FC236}">
                  <a16:creationId xmlns:a16="http://schemas.microsoft.com/office/drawing/2014/main" id="{BE6B908C-A365-427A-8932-E852CB95A7E7}"/>
                </a:ext>
              </a:extLst>
            </p:cNvPr>
            <p:cNvPicPr>
              <a:picLocks noChangeAspect="1"/>
            </p:cNvPicPr>
            <p:nvPr/>
          </p:nvPicPr>
          <p:blipFill>
            <a:blip r:embed="rId3"/>
            <a:stretch>
              <a:fillRect/>
            </a:stretch>
          </p:blipFill>
          <p:spPr>
            <a:xfrm>
              <a:off x="2158355" y="4233409"/>
              <a:ext cx="610248" cy="250822"/>
            </a:xfrm>
            <a:prstGeom prst="rect">
              <a:avLst/>
            </a:prstGeom>
          </p:spPr>
        </p:pic>
      </p:grpSp>
      <p:sp>
        <p:nvSpPr>
          <p:cNvPr id="7" name="Right Brace 6">
            <a:extLst>
              <a:ext uri="{FF2B5EF4-FFF2-40B4-BE49-F238E27FC236}">
                <a16:creationId xmlns:a16="http://schemas.microsoft.com/office/drawing/2014/main" id="{3067EAD5-3C0D-42DB-ACC6-48E636541831}"/>
              </a:ext>
            </a:extLst>
          </p:cNvPr>
          <p:cNvSpPr/>
          <p:nvPr/>
        </p:nvSpPr>
        <p:spPr>
          <a:xfrm>
            <a:off x="4068286" y="3738892"/>
            <a:ext cx="242999" cy="46558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7" name="Rectangle 26">
            <a:extLst>
              <a:ext uri="{FF2B5EF4-FFF2-40B4-BE49-F238E27FC236}">
                <a16:creationId xmlns:a16="http://schemas.microsoft.com/office/drawing/2014/main" id="{8303FA8A-92D0-4973-9928-61AB8671F518}"/>
              </a:ext>
            </a:extLst>
          </p:cNvPr>
          <p:cNvSpPr/>
          <p:nvPr/>
        </p:nvSpPr>
        <p:spPr>
          <a:xfrm>
            <a:off x="682429" y="4910006"/>
            <a:ext cx="7315200" cy="1606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Tree>
    <p:extLst>
      <p:ext uri="{BB962C8B-B14F-4D97-AF65-F5344CB8AC3E}">
        <p14:creationId xmlns:p14="http://schemas.microsoft.com/office/powerpoint/2010/main" val="3070398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6A6018F-DF16-42C9-8966-228FF1889AFC}"/>
              </a:ext>
            </a:extLst>
          </p:cNvPr>
          <p:cNvSpPr txBox="1"/>
          <p:nvPr/>
        </p:nvSpPr>
        <p:spPr>
          <a:xfrm>
            <a:off x="1973842" y="152860"/>
            <a:ext cx="4471097" cy="400110"/>
          </a:xfrm>
          <a:prstGeom prst="rect">
            <a:avLst/>
          </a:prstGeom>
          <a:noFill/>
        </p:spPr>
        <p:txBody>
          <a:bodyPr wrap="none" rtlCol="0">
            <a:spAutoFit/>
          </a:bodyPr>
          <a:lstStyle/>
          <a:p>
            <a:pPr algn="ctr"/>
            <a:r>
              <a:rPr lang="en-US" sz="2000" b="1" dirty="0">
                <a:solidFill>
                  <a:schemeClr val="bg1"/>
                </a:solidFill>
                <a:latin typeface="Arial" panose="020B0604020202020204" pitchFamily="34" charset="0"/>
                <a:cs typeface="Arial" panose="020B0604020202020204" pitchFamily="34" charset="0"/>
              </a:rPr>
              <a:t>LC MS/MS Performance Monitoring</a:t>
            </a:r>
          </a:p>
        </p:txBody>
      </p:sp>
      <p:sp>
        <p:nvSpPr>
          <p:cNvPr id="7" name="TextBox 6">
            <a:extLst>
              <a:ext uri="{FF2B5EF4-FFF2-40B4-BE49-F238E27FC236}">
                <a16:creationId xmlns:a16="http://schemas.microsoft.com/office/drawing/2014/main" id="{60A4256A-D02D-4C82-8072-7C00C5F908C0}"/>
              </a:ext>
            </a:extLst>
          </p:cNvPr>
          <p:cNvSpPr txBox="1"/>
          <p:nvPr/>
        </p:nvSpPr>
        <p:spPr>
          <a:xfrm>
            <a:off x="185051" y="566025"/>
            <a:ext cx="8742819" cy="323165"/>
          </a:xfrm>
          <a:prstGeom prst="rect">
            <a:avLst/>
          </a:prstGeom>
          <a:noFill/>
        </p:spPr>
        <p:txBody>
          <a:bodyPr wrap="square" rtlCol="0">
            <a:spAutoFit/>
          </a:bodyPr>
          <a:lstStyle/>
          <a:p>
            <a:pPr algn="ctr"/>
            <a:r>
              <a:rPr lang="en-US" sz="1350" dirty="0">
                <a:solidFill>
                  <a:schemeClr val="bg1"/>
                </a:solidFill>
              </a:rPr>
              <a:t>Intensity vs time (Chromatograms and retention </a:t>
            </a:r>
            <a:r>
              <a:rPr lang="en-US" sz="1500" dirty="0">
                <a:solidFill>
                  <a:schemeClr val="bg1"/>
                </a:solidFill>
              </a:rPr>
              <a:t>time</a:t>
            </a:r>
            <a:r>
              <a:rPr lang="en-US" sz="1350" dirty="0">
                <a:solidFill>
                  <a:schemeClr val="bg1"/>
                </a:solidFill>
              </a:rPr>
              <a:t> consistence-25 injections of Hela A to E)</a:t>
            </a:r>
          </a:p>
        </p:txBody>
      </p:sp>
      <p:sp>
        <p:nvSpPr>
          <p:cNvPr id="8" name="TextBox 7">
            <a:extLst>
              <a:ext uri="{FF2B5EF4-FFF2-40B4-BE49-F238E27FC236}">
                <a16:creationId xmlns:a16="http://schemas.microsoft.com/office/drawing/2014/main" id="{0D97F53D-B98C-4379-96F4-3E7BEC44F11C}"/>
              </a:ext>
            </a:extLst>
          </p:cNvPr>
          <p:cNvSpPr txBox="1"/>
          <p:nvPr/>
        </p:nvSpPr>
        <p:spPr>
          <a:xfrm>
            <a:off x="262217" y="2769409"/>
            <a:ext cx="1319592" cy="300082"/>
          </a:xfrm>
          <a:prstGeom prst="rect">
            <a:avLst/>
          </a:prstGeom>
          <a:noFill/>
        </p:spPr>
        <p:txBody>
          <a:bodyPr wrap="none" rtlCol="0">
            <a:spAutoFit/>
          </a:bodyPr>
          <a:lstStyle/>
          <a:p>
            <a:r>
              <a:rPr lang="en-US" sz="1350" dirty="0"/>
              <a:t>Mobility vs m/z</a:t>
            </a:r>
          </a:p>
        </p:txBody>
      </p:sp>
      <p:pic>
        <p:nvPicPr>
          <p:cNvPr id="10" name="Picture 9">
            <a:extLst>
              <a:ext uri="{FF2B5EF4-FFF2-40B4-BE49-F238E27FC236}">
                <a16:creationId xmlns:a16="http://schemas.microsoft.com/office/drawing/2014/main" id="{724776FD-7C3D-4F48-9F69-6D8D753B43AE}"/>
              </a:ext>
            </a:extLst>
          </p:cNvPr>
          <p:cNvPicPr>
            <a:picLocks noChangeAspect="1"/>
          </p:cNvPicPr>
          <p:nvPr/>
        </p:nvPicPr>
        <p:blipFill>
          <a:blip r:embed="rId2"/>
          <a:stretch>
            <a:fillRect/>
          </a:stretch>
        </p:blipFill>
        <p:spPr>
          <a:xfrm>
            <a:off x="185051" y="951126"/>
            <a:ext cx="8742819" cy="1850406"/>
          </a:xfrm>
          <a:prstGeom prst="rect">
            <a:avLst/>
          </a:prstGeom>
          <a:ln>
            <a:solidFill>
              <a:schemeClr val="tx1"/>
            </a:solidFill>
          </a:ln>
        </p:spPr>
      </p:pic>
      <p:pic>
        <p:nvPicPr>
          <p:cNvPr id="9" name="Picture 8">
            <a:extLst>
              <a:ext uri="{FF2B5EF4-FFF2-40B4-BE49-F238E27FC236}">
                <a16:creationId xmlns:a16="http://schemas.microsoft.com/office/drawing/2014/main" id="{AEDE9BCB-8C0D-4B45-A2AF-C6064BF9308B}"/>
              </a:ext>
            </a:extLst>
          </p:cNvPr>
          <p:cNvPicPr>
            <a:picLocks noChangeAspect="1"/>
          </p:cNvPicPr>
          <p:nvPr/>
        </p:nvPicPr>
        <p:blipFill rotWithShape="1">
          <a:blip r:embed="rId3"/>
          <a:srcRect t="4476"/>
          <a:stretch/>
        </p:blipFill>
        <p:spPr>
          <a:xfrm>
            <a:off x="4852693" y="3083174"/>
            <a:ext cx="4025219" cy="1922199"/>
          </a:xfrm>
          <a:prstGeom prst="rect">
            <a:avLst/>
          </a:prstGeom>
        </p:spPr>
      </p:pic>
      <p:sp>
        <p:nvSpPr>
          <p:cNvPr id="11" name="TextBox 10">
            <a:extLst>
              <a:ext uri="{FF2B5EF4-FFF2-40B4-BE49-F238E27FC236}">
                <a16:creationId xmlns:a16="http://schemas.microsoft.com/office/drawing/2014/main" id="{27DB5744-64D6-4708-9867-B2599CF61062}"/>
              </a:ext>
            </a:extLst>
          </p:cNvPr>
          <p:cNvSpPr txBox="1"/>
          <p:nvPr/>
        </p:nvSpPr>
        <p:spPr>
          <a:xfrm>
            <a:off x="4852693" y="2801532"/>
            <a:ext cx="1209627" cy="323165"/>
          </a:xfrm>
          <a:prstGeom prst="rect">
            <a:avLst/>
          </a:prstGeom>
          <a:noFill/>
        </p:spPr>
        <p:txBody>
          <a:bodyPr wrap="none" rtlCol="0">
            <a:spAutoFit/>
          </a:bodyPr>
          <a:lstStyle/>
          <a:p>
            <a:r>
              <a:rPr lang="en-US" sz="1500" dirty="0"/>
              <a:t>m/z vs Time</a:t>
            </a:r>
          </a:p>
        </p:txBody>
      </p:sp>
      <p:pic>
        <p:nvPicPr>
          <p:cNvPr id="2" name="Picture 1">
            <a:extLst>
              <a:ext uri="{FF2B5EF4-FFF2-40B4-BE49-F238E27FC236}">
                <a16:creationId xmlns:a16="http://schemas.microsoft.com/office/drawing/2014/main" id="{E75A9A01-7672-40A2-A4AC-F3903D0EE51E}"/>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7197"/>
                    </a14:imgEffect>
                    <a14:imgEffect>
                      <a14:saturation sat="77000"/>
                    </a14:imgEffect>
                    <a14:imgEffect>
                      <a14:brightnessContrast bright="25000"/>
                    </a14:imgEffect>
                  </a14:imgLayer>
                </a14:imgProps>
              </a:ext>
            </a:extLst>
          </a:blip>
          <a:stretch>
            <a:fillRect/>
          </a:stretch>
        </p:blipFill>
        <p:spPr>
          <a:xfrm>
            <a:off x="185051" y="3083174"/>
            <a:ext cx="4092295" cy="1979848"/>
          </a:xfrm>
          <a:prstGeom prst="rect">
            <a:avLst/>
          </a:prstGeom>
        </p:spPr>
      </p:pic>
    </p:spTree>
    <p:extLst>
      <p:ext uri="{BB962C8B-B14F-4D97-AF65-F5344CB8AC3E}">
        <p14:creationId xmlns:p14="http://schemas.microsoft.com/office/powerpoint/2010/main" val="190476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F0B8532-41C8-481E-A03D-263533D18458}"/>
              </a:ext>
            </a:extLst>
          </p:cNvPr>
          <p:cNvSpPr txBox="1"/>
          <p:nvPr/>
        </p:nvSpPr>
        <p:spPr>
          <a:xfrm>
            <a:off x="3033843" y="311272"/>
            <a:ext cx="2874505" cy="400110"/>
          </a:xfrm>
          <a:prstGeom prst="rect">
            <a:avLst/>
          </a:prstGeom>
          <a:noFill/>
        </p:spPr>
        <p:txBody>
          <a:bodyPr wrap="none" rtlCol="0">
            <a:spAutoFit/>
          </a:bodyPr>
          <a:lstStyle/>
          <a:p>
            <a:r>
              <a:rPr lang="en-US" sz="2000" b="1" dirty="0">
                <a:solidFill>
                  <a:schemeClr val="bg1"/>
                </a:solidFill>
                <a:latin typeface="Arial" panose="020B0604020202020204" pitchFamily="34" charset="0"/>
                <a:cs typeface="Arial" panose="020B0604020202020204" pitchFamily="34" charset="0"/>
              </a:rPr>
              <a:t>Loading Optimization </a:t>
            </a:r>
          </a:p>
        </p:txBody>
      </p:sp>
      <p:grpSp>
        <p:nvGrpSpPr>
          <p:cNvPr id="18" name="Group 17">
            <a:extLst>
              <a:ext uri="{FF2B5EF4-FFF2-40B4-BE49-F238E27FC236}">
                <a16:creationId xmlns:a16="http://schemas.microsoft.com/office/drawing/2014/main" id="{B02D9434-00E7-4DA7-B227-A91F056D78E5}"/>
              </a:ext>
            </a:extLst>
          </p:cNvPr>
          <p:cNvGrpSpPr/>
          <p:nvPr/>
        </p:nvGrpSpPr>
        <p:grpSpPr>
          <a:xfrm>
            <a:off x="1373872" y="844507"/>
            <a:ext cx="6396256" cy="3932374"/>
            <a:chOff x="1178718" y="851100"/>
            <a:chExt cx="6396256" cy="3932374"/>
          </a:xfrm>
        </p:grpSpPr>
        <p:pic>
          <p:nvPicPr>
            <p:cNvPr id="6" name="Picture 5">
              <a:extLst>
                <a:ext uri="{FF2B5EF4-FFF2-40B4-BE49-F238E27FC236}">
                  <a16:creationId xmlns:a16="http://schemas.microsoft.com/office/drawing/2014/main" id="{5E252A2A-2FB6-46BB-B10D-2F60EFB30057}"/>
                </a:ext>
              </a:extLst>
            </p:cNvPr>
            <p:cNvPicPr>
              <a:picLocks noChangeAspect="1"/>
            </p:cNvPicPr>
            <p:nvPr/>
          </p:nvPicPr>
          <p:blipFill>
            <a:blip r:embed="rId2"/>
            <a:stretch>
              <a:fillRect/>
            </a:stretch>
          </p:blipFill>
          <p:spPr>
            <a:xfrm>
              <a:off x="1335512" y="935793"/>
              <a:ext cx="5967629" cy="1960793"/>
            </a:xfrm>
            <a:prstGeom prst="rect">
              <a:avLst/>
            </a:prstGeom>
          </p:spPr>
        </p:pic>
        <p:pic>
          <p:nvPicPr>
            <p:cNvPr id="7" name="Picture 6">
              <a:extLst>
                <a:ext uri="{FF2B5EF4-FFF2-40B4-BE49-F238E27FC236}">
                  <a16:creationId xmlns:a16="http://schemas.microsoft.com/office/drawing/2014/main" id="{4B527EED-A7A5-491C-9F94-17EF72B8EE05}"/>
                </a:ext>
              </a:extLst>
            </p:cNvPr>
            <p:cNvPicPr>
              <a:picLocks noChangeAspect="1"/>
            </p:cNvPicPr>
            <p:nvPr/>
          </p:nvPicPr>
          <p:blipFill>
            <a:blip r:embed="rId3"/>
            <a:stretch>
              <a:fillRect/>
            </a:stretch>
          </p:blipFill>
          <p:spPr>
            <a:xfrm>
              <a:off x="1569026" y="2952153"/>
              <a:ext cx="5413832" cy="1831321"/>
            </a:xfrm>
            <a:prstGeom prst="rect">
              <a:avLst/>
            </a:prstGeom>
          </p:spPr>
        </p:pic>
        <p:sp>
          <p:nvSpPr>
            <p:cNvPr id="8" name="Rectangle 7">
              <a:extLst>
                <a:ext uri="{FF2B5EF4-FFF2-40B4-BE49-F238E27FC236}">
                  <a16:creationId xmlns:a16="http://schemas.microsoft.com/office/drawing/2014/main" id="{D9B0B994-B801-4457-8694-53156E30CDBA}"/>
                </a:ext>
              </a:extLst>
            </p:cNvPr>
            <p:cNvSpPr/>
            <p:nvPr/>
          </p:nvSpPr>
          <p:spPr>
            <a:xfrm>
              <a:off x="1178718" y="2811893"/>
              <a:ext cx="6396256" cy="18998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extBox 8">
              <a:extLst>
                <a:ext uri="{FF2B5EF4-FFF2-40B4-BE49-F238E27FC236}">
                  <a16:creationId xmlns:a16="http://schemas.microsoft.com/office/drawing/2014/main" id="{3D2AB8C3-0355-497D-8AC7-93E8E7AF7F0E}"/>
                </a:ext>
              </a:extLst>
            </p:cNvPr>
            <p:cNvSpPr txBox="1"/>
            <p:nvPr/>
          </p:nvSpPr>
          <p:spPr>
            <a:xfrm>
              <a:off x="1729954" y="880226"/>
              <a:ext cx="4673074" cy="300082"/>
            </a:xfrm>
            <a:prstGeom prst="rect">
              <a:avLst/>
            </a:prstGeom>
            <a:noFill/>
          </p:spPr>
          <p:txBody>
            <a:bodyPr wrap="none" rtlCol="0">
              <a:spAutoFit/>
            </a:bodyPr>
            <a:lstStyle/>
            <a:p>
              <a:r>
                <a:rPr lang="en-US" sz="1350" b="1" dirty="0"/>
                <a:t>Total precursors vs reproducibility vs no missingness </a:t>
              </a:r>
            </a:p>
          </p:txBody>
        </p:sp>
        <p:sp>
          <p:nvSpPr>
            <p:cNvPr id="10" name="Rectangle 9">
              <a:extLst>
                <a:ext uri="{FF2B5EF4-FFF2-40B4-BE49-F238E27FC236}">
                  <a16:creationId xmlns:a16="http://schemas.microsoft.com/office/drawing/2014/main" id="{F88C4F97-7CB3-4996-A100-AC981DDC2A47}"/>
                </a:ext>
              </a:extLst>
            </p:cNvPr>
            <p:cNvSpPr/>
            <p:nvPr/>
          </p:nvSpPr>
          <p:spPr>
            <a:xfrm>
              <a:off x="1178718" y="851100"/>
              <a:ext cx="6396255" cy="19607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TextBox 11">
              <a:extLst>
                <a:ext uri="{FF2B5EF4-FFF2-40B4-BE49-F238E27FC236}">
                  <a16:creationId xmlns:a16="http://schemas.microsoft.com/office/drawing/2014/main" id="{EADA5702-931A-440A-8CD8-D3060B1FC66C}"/>
                </a:ext>
              </a:extLst>
            </p:cNvPr>
            <p:cNvSpPr txBox="1"/>
            <p:nvPr/>
          </p:nvSpPr>
          <p:spPr>
            <a:xfrm>
              <a:off x="2374088" y="2788154"/>
              <a:ext cx="3214341" cy="300082"/>
            </a:xfrm>
            <a:prstGeom prst="rect">
              <a:avLst/>
            </a:prstGeom>
            <a:noFill/>
          </p:spPr>
          <p:txBody>
            <a:bodyPr wrap="none" rtlCol="0">
              <a:spAutoFit/>
            </a:bodyPr>
            <a:lstStyle/>
            <a:p>
              <a:r>
                <a:rPr lang="en-US" sz="1350" b="1" dirty="0"/>
                <a:t>No missingness and reproducibility  </a:t>
              </a:r>
            </a:p>
          </p:txBody>
        </p:sp>
      </p:grpSp>
      <p:sp>
        <p:nvSpPr>
          <p:cNvPr id="19" name="TextBox 18">
            <a:extLst>
              <a:ext uri="{FF2B5EF4-FFF2-40B4-BE49-F238E27FC236}">
                <a16:creationId xmlns:a16="http://schemas.microsoft.com/office/drawing/2014/main" id="{134965AF-A39A-4CC9-BFD8-3FEE6D536C6D}"/>
              </a:ext>
            </a:extLst>
          </p:cNvPr>
          <p:cNvSpPr txBox="1"/>
          <p:nvPr/>
        </p:nvSpPr>
        <p:spPr>
          <a:xfrm>
            <a:off x="7670139" y="1501737"/>
            <a:ext cx="1473861" cy="738664"/>
          </a:xfrm>
          <a:prstGeom prst="rect">
            <a:avLst/>
          </a:prstGeom>
          <a:noFill/>
        </p:spPr>
        <p:txBody>
          <a:bodyPr wrap="square" rtlCol="0">
            <a:spAutoFit/>
          </a:bodyPr>
          <a:lstStyle/>
          <a:p>
            <a:pPr algn="ctr"/>
            <a:r>
              <a:rPr lang="en-US" sz="1400" dirty="0"/>
              <a:t>Loading for the study</a:t>
            </a:r>
          </a:p>
          <a:p>
            <a:pPr algn="ctr"/>
            <a:r>
              <a:rPr lang="en-US" sz="1400" dirty="0"/>
              <a:t>400 ng </a:t>
            </a:r>
          </a:p>
        </p:txBody>
      </p:sp>
      <p:sp>
        <p:nvSpPr>
          <p:cNvPr id="20" name="Rectangle 19">
            <a:extLst>
              <a:ext uri="{FF2B5EF4-FFF2-40B4-BE49-F238E27FC236}">
                <a16:creationId xmlns:a16="http://schemas.microsoft.com/office/drawing/2014/main" id="{B1537003-FC42-41E2-B384-FFAF6AA26058}"/>
              </a:ext>
            </a:extLst>
          </p:cNvPr>
          <p:cNvSpPr/>
          <p:nvPr/>
        </p:nvSpPr>
        <p:spPr>
          <a:xfrm>
            <a:off x="682429" y="4910006"/>
            <a:ext cx="7315200" cy="1606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Tree>
    <p:extLst>
      <p:ext uri="{BB962C8B-B14F-4D97-AF65-F5344CB8AC3E}">
        <p14:creationId xmlns:p14="http://schemas.microsoft.com/office/powerpoint/2010/main" val="65623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3819EA1-33E6-4F38-9287-DC83B00C801A}"/>
              </a:ext>
            </a:extLst>
          </p:cNvPr>
          <p:cNvSpPr txBox="1"/>
          <p:nvPr/>
        </p:nvSpPr>
        <p:spPr>
          <a:xfrm>
            <a:off x="3148446" y="355369"/>
            <a:ext cx="2547492" cy="400110"/>
          </a:xfrm>
          <a:prstGeom prst="rect">
            <a:avLst/>
          </a:prstGeom>
          <a:noFill/>
        </p:spPr>
        <p:txBody>
          <a:bodyPr wrap="none" rtlCol="0">
            <a:spAutoFit/>
          </a:bodyPr>
          <a:lstStyle/>
          <a:p>
            <a:r>
              <a:rPr lang="en-US" sz="2000" b="1" dirty="0">
                <a:solidFill>
                  <a:schemeClr val="bg1"/>
                </a:solidFill>
                <a:latin typeface="Arial" panose="020B0604020202020204" pitchFamily="34" charset="0"/>
                <a:cs typeface="Arial" panose="020B0604020202020204" pitchFamily="34" charset="0"/>
              </a:rPr>
              <a:t>Library Generation </a:t>
            </a:r>
          </a:p>
        </p:txBody>
      </p:sp>
      <p:sp>
        <p:nvSpPr>
          <p:cNvPr id="5" name="TextBox 4">
            <a:extLst>
              <a:ext uri="{FF2B5EF4-FFF2-40B4-BE49-F238E27FC236}">
                <a16:creationId xmlns:a16="http://schemas.microsoft.com/office/drawing/2014/main" id="{F335C895-38CE-4E80-89FE-BC1A04CEB602}"/>
              </a:ext>
            </a:extLst>
          </p:cNvPr>
          <p:cNvSpPr txBox="1"/>
          <p:nvPr/>
        </p:nvSpPr>
        <p:spPr>
          <a:xfrm>
            <a:off x="205740" y="1034935"/>
            <a:ext cx="7444048" cy="523220"/>
          </a:xfrm>
          <a:prstGeom prst="rect">
            <a:avLst/>
          </a:prstGeom>
          <a:noFill/>
        </p:spPr>
        <p:txBody>
          <a:bodyPr wrap="square" rtlCol="0">
            <a:spAutoFit/>
          </a:bodyPr>
          <a:lstStyle/>
          <a:p>
            <a:r>
              <a:rPr lang="en-US" sz="1400" dirty="0"/>
              <a:t>Method 1-10XDDA runs with Hela sample (A, 100% Hela), </a:t>
            </a:r>
            <a:r>
              <a:rPr lang="en-US" sz="1400" b="1" i="1" dirty="0"/>
              <a:t>small library</a:t>
            </a:r>
          </a:p>
          <a:p>
            <a:r>
              <a:rPr lang="en-US" sz="1400" dirty="0"/>
              <a:t>Method 2-Combine 10xDDA runs library with Bruker’s human library, </a:t>
            </a:r>
            <a:r>
              <a:rPr lang="en-US" sz="1400" b="1" i="1" dirty="0"/>
              <a:t>big library</a:t>
            </a:r>
          </a:p>
        </p:txBody>
      </p:sp>
      <p:pic>
        <p:nvPicPr>
          <p:cNvPr id="8" name="Picture 7">
            <a:extLst>
              <a:ext uri="{FF2B5EF4-FFF2-40B4-BE49-F238E27FC236}">
                <a16:creationId xmlns:a16="http://schemas.microsoft.com/office/drawing/2014/main" id="{04F2A6BB-4C9C-422F-9247-4B359ACA721B}"/>
              </a:ext>
            </a:extLst>
          </p:cNvPr>
          <p:cNvPicPr>
            <a:picLocks noChangeAspect="1"/>
          </p:cNvPicPr>
          <p:nvPr/>
        </p:nvPicPr>
        <p:blipFill>
          <a:blip r:embed="rId2"/>
          <a:stretch>
            <a:fillRect/>
          </a:stretch>
        </p:blipFill>
        <p:spPr>
          <a:xfrm>
            <a:off x="64293" y="1853002"/>
            <a:ext cx="3711532" cy="2657216"/>
          </a:xfrm>
          <a:prstGeom prst="rect">
            <a:avLst/>
          </a:prstGeom>
        </p:spPr>
      </p:pic>
      <p:graphicFrame>
        <p:nvGraphicFramePr>
          <p:cNvPr id="2" name="Table 1">
            <a:extLst>
              <a:ext uri="{FF2B5EF4-FFF2-40B4-BE49-F238E27FC236}">
                <a16:creationId xmlns:a16="http://schemas.microsoft.com/office/drawing/2014/main" id="{DDDC5856-CF7F-4C79-8261-CB7F1F00195B}"/>
              </a:ext>
            </a:extLst>
          </p:cNvPr>
          <p:cNvGraphicFramePr>
            <a:graphicFrameLocks noGrp="1"/>
          </p:cNvGraphicFramePr>
          <p:nvPr/>
        </p:nvGraphicFramePr>
        <p:xfrm>
          <a:off x="3327083" y="2278023"/>
          <a:ext cx="5438775" cy="1400175"/>
        </p:xfrm>
        <a:graphic>
          <a:graphicData uri="http://schemas.openxmlformats.org/drawingml/2006/table">
            <a:tbl>
              <a:tblPr firstRow="1" firstCol="1" bandRow="1"/>
              <a:tblGrid>
                <a:gridCol w="3181350">
                  <a:extLst>
                    <a:ext uri="{9D8B030D-6E8A-4147-A177-3AD203B41FA5}">
                      <a16:colId xmlns:a16="http://schemas.microsoft.com/office/drawing/2014/main" val="3778340278"/>
                    </a:ext>
                  </a:extLst>
                </a:gridCol>
                <a:gridCol w="1304925">
                  <a:extLst>
                    <a:ext uri="{9D8B030D-6E8A-4147-A177-3AD203B41FA5}">
                      <a16:colId xmlns:a16="http://schemas.microsoft.com/office/drawing/2014/main" val="3173708914"/>
                    </a:ext>
                  </a:extLst>
                </a:gridCol>
                <a:gridCol w="952500">
                  <a:extLst>
                    <a:ext uri="{9D8B030D-6E8A-4147-A177-3AD203B41FA5}">
                      <a16:colId xmlns:a16="http://schemas.microsoft.com/office/drawing/2014/main" val="4209959948"/>
                    </a:ext>
                  </a:extLst>
                </a:gridCol>
              </a:tblGrid>
              <a:tr h="382905">
                <a:tc>
                  <a:txBody>
                    <a:bodyPr/>
                    <a:lstStyle/>
                    <a:p>
                      <a:pPr algn="l" rtl="0" fontAlgn="ctr"/>
                      <a:endParaRPr lang="en-US" sz="1500" b="0" i="0" u="none" strike="noStrike">
                        <a:solidFill>
                          <a:srgbClr val="000000"/>
                        </a:solidFill>
                        <a:effectLst/>
                        <a:latin typeface="Calibri" panose="020F0502020204030204" pitchFamily="34" charset="0"/>
                      </a:endParaRPr>
                    </a:p>
                  </a:txBody>
                  <a:tcPr marL="5715" marR="5715" marT="5715"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l" rtl="0" fontAlgn="ctr"/>
                      <a:r>
                        <a:rPr lang="en-US" sz="1500" b="1" i="0" u="none" strike="noStrike">
                          <a:solidFill>
                            <a:srgbClr val="000000"/>
                          </a:solidFill>
                          <a:effectLst/>
                          <a:latin typeface="Calibri" panose="020F0502020204030204" pitchFamily="34" charset="0"/>
                        </a:rPr>
                        <a:t>Small Library</a:t>
                      </a:r>
                    </a:p>
                  </a:txBody>
                  <a:tcPr marL="5715" marR="5715" marT="57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500" b="1" i="0" u="none" strike="noStrike">
                          <a:solidFill>
                            <a:srgbClr val="000000"/>
                          </a:solidFill>
                          <a:effectLst/>
                          <a:latin typeface="Calibri" panose="020F0502020204030204" pitchFamily="34" charset="0"/>
                        </a:rPr>
                        <a:t>Big Library</a:t>
                      </a:r>
                    </a:p>
                  </a:txBody>
                  <a:tcPr marL="5715" marR="5715" marT="57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309528"/>
                  </a:ext>
                </a:extLst>
              </a:tr>
              <a:tr h="245745">
                <a:tc>
                  <a:txBody>
                    <a:bodyPr/>
                    <a:lstStyle/>
                    <a:p>
                      <a:pPr algn="l" rtl="0" fontAlgn="ctr"/>
                      <a:r>
                        <a:rPr lang="en-US" sz="1500" b="1" i="0" u="none" strike="noStrike">
                          <a:solidFill>
                            <a:srgbClr val="000000"/>
                          </a:solidFill>
                          <a:effectLst/>
                          <a:latin typeface="Calibri" panose="020F0502020204030204" pitchFamily="34" charset="0"/>
                        </a:rPr>
                        <a:t>Proteins</a:t>
                      </a:r>
                    </a:p>
                  </a:txBody>
                  <a:tcPr marL="5715" marR="5715" marT="57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500" b="0" i="0" u="none" strike="noStrike" dirty="0">
                          <a:solidFill>
                            <a:srgbClr val="000000"/>
                          </a:solidFill>
                          <a:effectLst/>
                          <a:latin typeface="Calibri" panose="020F0502020204030204" pitchFamily="34" charset="0"/>
                        </a:rPr>
                        <a:t>3926</a:t>
                      </a:r>
                    </a:p>
                  </a:txBody>
                  <a:tcPr marL="5715" marR="5715" marT="571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500" b="0" i="0" u="none" strike="noStrike">
                          <a:solidFill>
                            <a:srgbClr val="000000"/>
                          </a:solidFill>
                          <a:effectLst/>
                          <a:latin typeface="Calibri" panose="020F0502020204030204" pitchFamily="34" charset="0"/>
                        </a:rPr>
                        <a:t>13117</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87648558"/>
                  </a:ext>
                </a:extLst>
              </a:tr>
              <a:tr h="274320">
                <a:tc>
                  <a:txBody>
                    <a:bodyPr/>
                    <a:lstStyle/>
                    <a:p>
                      <a:pPr algn="l" fontAlgn="b"/>
                      <a:r>
                        <a:rPr lang="en-US" sz="1500" b="1" i="0" u="none" strike="noStrike">
                          <a:solidFill>
                            <a:srgbClr val="000000"/>
                          </a:solidFill>
                          <a:effectLst/>
                          <a:latin typeface="Calibri" panose="020F0502020204030204" pitchFamily="34" charset="0"/>
                        </a:rPr>
                        <a:t>Peptides</a:t>
                      </a:r>
                    </a:p>
                  </a:txBody>
                  <a:tcPr marL="5715" marR="5715" marT="571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500" b="0" i="0" u="none" strike="noStrike">
                          <a:solidFill>
                            <a:srgbClr val="000000"/>
                          </a:solidFill>
                          <a:effectLst/>
                          <a:latin typeface="Calibri" panose="020F0502020204030204" pitchFamily="34" charset="0"/>
                        </a:rPr>
                        <a:t>26670</a:t>
                      </a:r>
                    </a:p>
                  </a:txBody>
                  <a:tcPr marL="5715" marR="5715" marT="571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500" b="0" i="0" u="none" strike="noStrike">
                          <a:solidFill>
                            <a:srgbClr val="000000"/>
                          </a:solidFill>
                          <a:effectLst/>
                          <a:latin typeface="Calibri" panose="020F0502020204030204" pitchFamily="34" charset="0"/>
                        </a:rPr>
                        <a:t>350788</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26286038"/>
                  </a:ext>
                </a:extLst>
              </a:tr>
              <a:tr h="245745">
                <a:tc>
                  <a:txBody>
                    <a:bodyPr/>
                    <a:lstStyle/>
                    <a:p>
                      <a:pPr algn="l" rtl="0" fontAlgn="ctr"/>
                      <a:r>
                        <a:rPr lang="en-US" sz="1500" b="1" i="0" u="none" strike="noStrike">
                          <a:solidFill>
                            <a:srgbClr val="000000"/>
                          </a:solidFill>
                          <a:effectLst/>
                          <a:latin typeface="Calibri" panose="020F0502020204030204" pitchFamily="34" charset="0"/>
                        </a:rPr>
                        <a:t>Modified Peptides</a:t>
                      </a:r>
                    </a:p>
                  </a:txBody>
                  <a:tcPr marL="5715" marR="5715" marT="57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500" b="0" i="0" u="none" strike="noStrike">
                          <a:solidFill>
                            <a:srgbClr val="000000"/>
                          </a:solidFill>
                          <a:effectLst/>
                          <a:latin typeface="Calibri" panose="020F0502020204030204" pitchFamily="34" charset="0"/>
                        </a:rPr>
                        <a:t>32246</a:t>
                      </a:r>
                    </a:p>
                  </a:txBody>
                  <a:tcPr marL="5715" marR="5715" marT="571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500" b="0" i="0" u="none" strike="noStrike">
                          <a:solidFill>
                            <a:srgbClr val="000000"/>
                          </a:solidFill>
                          <a:effectLst/>
                          <a:latin typeface="Calibri" panose="020F0502020204030204" pitchFamily="34" charset="0"/>
                        </a:rPr>
                        <a:t>516016</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6867455"/>
                  </a:ext>
                </a:extLst>
              </a:tr>
              <a:tr h="251460">
                <a:tc>
                  <a:txBody>
                    <a:bodyPr/>
                    <a:lstStyle/>
                    <a:p>
                      <a:pPr algn="l" rtl="0" fontAlgn="ctr"/>
                      <a:r>
                        <a:rPr lang="en-US" sz="1500" b="1" i="0" u="none" strike="noStrike">
                          <a:solidFill>
                            <a:srgbClr val="000000"/>
                          </a:solidFill>
                          <a:effectLst/>
                          <a:latin typeface="Calibri" panose="020F0502020204030204" pitchFamily="34" charset="0"/>
                        </a:rPr>
                        <a:t>PrecursorIds</a:t>
                      </a:r>
                    </a:p>
                  </a:txBody>
                  <a:tcPr marL="5715" marR="5715" marT="57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500" b="0" i="0" u="none" strike="noStrike">
                          <a:solidFill>
                            <a:srgbClr val="000000"/>
                          </a:solidFill>
                          <a:effectLst/>
                          <a:latin typeface="Calibri" panose="020F0502020204030204" pitchFamily="34" charset="0"/>
                        </a:rPr>
                        <a:t>37373</a:t>
                      </a:r>
                    </a:p>
                  </a:txBody>
                  <a:tcPr marL="5715" marR="5715" marT="571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500" b="0" i="0" u="none" strike="noStrike" dirty="0">
                          <a:solidFill>
                            <a:srgbClr val="000000"/>
                          </a:solidFill>
                          <a:effectLst/>
                          <a:latin typeface="Calibri" panose="020F0502020204030204" pitchFamily="34" charset="0"/>
                        </a:rPr>
                        <a:t>576624</a:t>
                      </a:r>
                    </a:p>
                  </a:txBody>
                  <a:tcPr marL="5715" marR="5715" marT="5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04791208"/>
                  </a:ext>
                </a:extLst>
              </a:tr>
            </a:tbl>
          </a:graphicData>
        </a:graphic>
      </p:graphicFrame>
      <p:sp>
        <p:nvSpPr>
          <p:cNvPr id="7" name="Rectangle 6">
            <a:extLst>
              <a:ext uri="{FF2B5EF4-FFF2-40B4-BE49-F238E27FC236}">
                <a16:creationId xmlns:a16="http://schemas.microsoft.com/office/drawing/2014/main" id="{1A574C55-7EEF-43BB-83B3-0CCBF3435E0C}"/>
              </a:ext>
            </a:extLst>
          </p:cNvPr>
          <p:cNvSpPr/>
          <p:nvPr/>
        </p:nvSpPr>
        <p:spPr>
          <a:xfrm>
            <a:off x="682429" y="4910006"/>
            <a:ext cx="7315200" cy="1606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Tree>
    <p:extLst>
      <p:ext uri="{BB962C8B-B14F-4D97-AF65-F5344CB8AC3E}">
        <p14:creationId xmlns:p14="http://schemas.microsoft.com/office/powerpoint/2010/main" val="205278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3819EA1-33E6-4F38-9287-DC83B00C801A}"/>
              </a:ext>
            </a:extLst>
          </p:cNvPr>
          <p:cNvSpPr txBox="1"/>
          <p:nvPr/>
        </p:nvSpPr>
        <p:spPr>
          <a:xfrm>
            <a:off x="3392703" y="346641"/>
            <a:ext cx="2037737" cy="400110"/>
          </a:xfrm>
          <a:prstGeom prst="rect">
            <a:avLst/>
          </a:prstGeom>
          <a:noFill/>
        </p:spPr>
        <p:txBody>
          <a:bodyPr wrap="none" rtlCol="0">
            <a:spAutoFit/>
          </a:bodyPr>
          <a:lstStyle/>
          <a:p>
            <a:r>
              <a:rPr lang="en-US" sz="2000" b="1" dirty="0">
                <a:solidFill>
                  <a:schemeClr val="bg1"/>
                </a:solidFill>
                <a:latin typeface="Arial" panose="020B0604020202020204" pitchFamily="34" charset="0"/>
                <a:cs typeface="Arial" panose="020B0604020202020204" pitchFamily="34" charset="0"/>
              </a:rPr>
              <a:t>Search Results</a:t>
            </a:r>
          </a:p>
        </p:txBody>
      </p:sp>
      <p:sp>
        <p:nvSpPr>
          <p:cNvPr id="5" name="TextBox 4">
            <a:extLst>
              <a:ext uri="{FF2B5EF4-FFF2-40B4-BE49-F238E27FC236}">
                <a16:creationId xmlns:a16="http://schemas.microsoft.com/office/drawing/2014/main" id="{F335C895-38CE-4E80-89FE-BC1A04CEB602}"/>
              </a:ext>
            </a:extLst>
          </p:cNvPr>
          <p:cNvSpPr txBox="1"/>
          <p:nvPr/>
        </p:nvSpPr>
        <p:spPr>
          <a:xfrm>
            <a:off x="205740" y="1034935"/>
            <a:ext cx="7444048" cy="523220"/>
          </a:xfrm>
          <a:prstGeom prst="rect">
            <a:avLst/>
          </a:prstGeom>
          <a:noFill/>
        </p:spPr>
        <p:txBody>
          <a:bodyPr wrap="square" rtlCol="0">
            <a:spAutoFit/>
          </a:bodyPr>
          <a:lstStyle/>
          <a:p>
            <a:r>
              <a:rPr lang="en-US" sz="1400" b="1" dirty="0"/>
              <a:t>Small Library- </a:t>
            </a:r>
            <a:r>
              <a:rPr lang="en-US" sz="1400" dirty="0"/>
              <a:t>A, B, C, D, E group (5 injections) searched with </a:t>
            </a:r>
            <a:r>
              <a:rPr lang="en-US" sz="1400" dirty="0" err="1"/>
              <a:t>Paser</a:t>
            </a:r>
            <a:r>
              <a:rPr lang="en-US" sz="1400" dirty="0"/>
              <a:t>/</a:t>
            </a:r>
            <a:r>
              <a:rPr lang="en-US" sz="1400" dirty="0" err="1"/>
              <a:t>Tims</a:t>
            </a:r>
            <a:r>
              <a:rPr lang="en-US" sz="1400" dirty="0"/>
              <a:t> Diann</a:t>
            </a:r>
          </a:p>
          <a:p>
            <a:r>
              <a:rPr lang="en-US" sz="1400" b="1" dirty="0"/>
              <a:t>Big Library-</a:t>
            </a:r>
            <a:r>
              <a:rPr lang="en-US" sz="1400" dirty="0"/>
              <a:t> A, B, C, D, E group (5 injections) searched with </a:t>
            </a:r>
            <a:r>
              <a:rPr lang="en-US" sz="1400" dirty="0" err="1"/>
              <a:t>Paser</a:t>
            </a:r>
            <a:r>
              <a:rPr lang="en-US" sz="1400" dirty="0"/>
              <a:t>/</a:t>
            </a:r>
            <a:r>
              <a:rPr lang="en-US" sz="1400" dirty="0" err="1"/>
              <a:t>Tims</a:t>
            </a:r>
            <a:r>
              <a:rPr lang="en-US" sz="1400" dirty="0"/>
              <a:t> Diann </a:t>
            </a:r>
            <a:endParaRPr lang="en-US" sz="1400" b="1" i="1" dirty="0"/>
          </a:p>
        </p:txBody>
      </p:sp>
      <p:pic>
        <p:nvPicPr>
          <p:cNvPr id="3" name="Picture 2">
            <a:extLst>
              <a:ext uri="{FF2B5EF4-FFF2-40B4-BE49-F238E27FC236}">
                <a16:creationId xmlns:a16="http://schemas.microsoft.com/office/drawing/2014/main" id="{38860A08-919E-4CFE-949D-A9558F66350D}"/>
              </a:ext>
            </a:extLst>
          </p:cNvPr>
          <p:cNvPicPr>
            <a:picLocks noChangeAspect="1"/>
          </p:cNvPicPr>
          <p:nvPr/>
        </p:nvPicPr>
        <p:blipFill>
          <a:blip r:embed="rId2"/>
          <a:stretch>
            <a:fillRect/>
          </a:stretch>
        </p:blipFill>
        <p:spPr>
          <a:xfrm>
            <a:off x="395863" y="2068945"/>
            <a:ext cx="2752583" cy="2249619"/>
          </a:xfrm>
          <a:prstGeom prst="rect">
            <a:avLst/>
          </a:prstGeom>
        </p:spPr>
      </p:pic>
      <p:graphicFrame>
        <p:nvGraphicFramePr>
          <p:cNvPr id="7" name="Table 6">
            <a:extLst>
              <a:ext uri="{FF2B5EF4-FFF2-40B4-BE49-F238E27FC236}">
                <a16:creationId xmlns:a16="http://schemas.microsoft.com/office/drawing/2014/main" id="{C30B36F6-0042-48C3-9954-C701E9CCC2F7}"/>
              </a:ext>
            </a:extLst>
          </p:cNvPr>
          <p:cNvGraphicFramePr>
            <a:graphicFrameLocks noGrp="1"/>
          </p:cNvGraphicFramePr>
          <p:nvPr/>
        </p:nvGraphicFramePr>
        <p:xfrm>
          <a:off x="3547631" y="3313449"/>
          <a:ext cx="4895850" cy="1240155"/>
        </p:xfrm>
        <a:graphic>
          <a:graphicData uri="http://schemas.openxmlformats.org/drawingml/2006/table">
            <a:tbl>
              <a:tblPr/>
              <a:tblGrid>
                <a:gridCol w="1704975">
                  <a:extLst>
                    <a:ext uri="{9D8B030D-6E8A-4147-A177-3AD203B41FA5}">
                      <a16:colId xmlns:a16="http://schemas.microsoft.com/office/drawing/2014/main" val="1601616984"/>
                    </a:ext>
                  </a:extLst>
                </a:gridCol>
                <a:gridCol w="1685925">
                  <a:extLst>
                    <a:ext uri="{9D8B030D-6E8A-4147-A177-3AD203B41FA5}">
                      <a16:colId xmlns:a16="http://schemas.microsoft.com/office/drawing/2014/main" val="3229446616"/>
                    </a:ext>
                  </a:extLst>
                </a:gridCol>
                <a:gridCol w="1504950">
                  <a:extLst>
                    <a:ext uri="{9D8B030D-6E8A-4147-A177-3AD203B41FA5}">
                      <a16:colId xmlns:a16="http://schemas.microsoft.com/office/drawing/2014/main" val="3573162820"/>
                    </a:ext>
                  </a:extLst>
                </a:gridCol>
              </a:tblGrid>
              <a:tr h="251460">
                <a:tc>
                  <a:txBody>
                    <a:bodyPr/>
                    <a:lstStyle/>
                    <a:p>
                      <a:pPr algn="l" fontAlgn="b"/>
                      <a:endParaRPr lang="en-US" sz="800" b="0" i="0" u="none" strike="noStrike">
                        <a:solidFill>
                          <a:srgbClr val="000000"/>
                        </a:solidFill>
                        <a:effectLst/>
                        <a:latin typeface="Calibri" panose="020F0502020204030204" pitchFamily="34" charset="0"/>
                      </a:endParaRPr>
                    </a:p>
                  </a:txBody>
                  <a:tcPr marL="5715" marR="5715" marT="5715"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l" fontAlgn="b"/>
                      <a:r>
                        <a:rPr lang="en-US" sz="1500" b="1" i="0" u="none" strike="noStrike">
                          <a:solidFill>
                            <a:srgbClr val="000000"/>
                          </a:solidFill>
                          <a:effectLst/>
                          <a:latin typeface="Calibri" panose="020F0502020204030204" pitchFamily="34" charset="0"/>
                        </a:rPr>
                        <a:t>Small Library Results</a:t>
                      </a:r>
                    </a:p>
                  </a:txBody>
                  <a:tcPr marL="5715" marR="5715" marT="571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500" b="1" i="0" u="none" strike="noStrike" dirty="0">
                          <a:solidFill>
                            <a:srgbClr val="000000"/>
                          </a:solidFill>
                          <a:effectLst/>
                          <a:latin typeface="Calibri" panose="020F0502020204030204" pitchFamily="34" charset="0"/>
                        </a:rPr>
                        <a:t>Big Library Results</a:t>
                      </a:r>
                    </a:p>
                  </a:txBody>
                  <a:tcPr marL="5715" marR="5715" marT="571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8479468"/>
                  </a:ext>
                </a:extLst>
              </a:tr>
              <a:tr h="245745">
                <a:tc>
                  <a:txBody>
                    <a:bodyPr/>
                    <a:lstStyle/>
                    <a:p>
                      <a:pPr algn="l" fontAlgn="b"/>
                      <a:r>
                        <a:rPr lang="en-US" sz="1500" b="1" i="0" u="none" strike="noStrike">
                          <a:solidFill>
                            <a:srgbClr val="000000"/>
                          </a:solidFill>
                          <a:effectLst/>
                          <a:latin typeface="Calibri" panose="020F0502020204030204" pitchFamily="34" charset="0"/>
                        </a:rPr>
                        <a:t>Proteins </a:t>
                      </a:r>
                    </a:p>
                  </a:txBody>
                  <a:tcPr marL="5715" marR="5715" marT="571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500" b="0" i="0" u="none" strike="noStrike">
                          <a:solidFill>
                            <a:srgbClr val="000000"/>
                          </a:solidFill>
                          <a:effectLst/>
                          <a:latin typeface="Calibri" panose="020F0502020204030204" pitchFamily="34" charset="0"/>
                        </a:rPr>
                        <a:t>3223</a:t>
                      </a:r>
                    </a:p>
                  </a:txBody>
                  <a:tcPr marL="5715" marR="5715" marT="571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500" b="0" i="0" u="none" strike="noStrike">
                          <a:solidFill>
                            <a:srgbClr val="000000"/>
                          </a:solidFill>
                          <a:effectLst/>
                          <a:latin typeface="Calibri" panose="020F0502020204030204" pitchFamily="34" charset="0"/>
                        </a:rPr>
                        <a:t>5245</a:t>
                      </a:r>
                    </a:p>
                  </a:txBody>
                  <a:tcPr marL="5715" marR="5715" marT="571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747352"/>
                  </a:ext>
                </a:extLst>
              </a:tr>
              <a:tr h="245745">
                <a:tc>
                  <a:txBody>
                    <a:bodyPr/>
                    <a:lstStyle/>
                    <a:p>
                      <a:pPr algn="l" fontAlgn="b"/>
                      <a:r>
                        <a:rPr lang="en-US" sz="1500" b="1" i="0" u="none" strike="noStrike">
                          <a:solidFill>
                            <a:srgbClr val="000000"/>
                          </a:solidFill>
                          <a:effectLst/>
                          <a:latin typeface="Calibri" panose="020F0502020204030204" pitchFamily="34" charset="0"/>
                        </a:rPr>
                        <a:t>Peptides</a:t>
                      </a:r>
                    </a:p>
                  </a:txBody>
                  <a:tcPr marL="5715" marR="5715" marT="571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500" b="0" i="0" u="none" strike="noStrike">
                          <a:solidFill>
                            <a:srgbClr val="000000"/>
                          </a:solidFill>
                          <a:effectLst/>
                          <a:latin typeface="Calibri" panose="020F0502020204030204" pitchFamily="34" charset="0"/>
                        </a:rPr>
                        <a:t>18689</a:t>
                      </a:r>
                    </a:p>
                  </a:txBody>
                  <a:tcPr marL="5715" marR="5715" marT="571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500" b="0" i="0" u="none" strike="noStrike">
                          <a:solidFill>
                            <a:srgbClr val="000000"/>
                          </a:solidFill>
                          <a:effectLst/>
                          <a:latin typeface="Calibri" panose="020F0502020204030204" pitchFamily="34" charset="0"/>
                        </a:rPr>
                        <a:t>28938</a:t>
                      </a:r>
                    </a:p>
                  </a:txBody>
                  <a:tcPr marL="5715" marR="5715" marT="571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7264381"/>
                  </a:ext>
                </a:extLst>
              </a:tr>
              <a:tr h="245745">
                <a:tc>
                  <a:txBody>
                    <a:bodyPr/>
                    <a:lstStyle/>
                    <a:p>
                      <a:pPr algn="l" fontAlgn="b"/>
                      <a:r>
                        <a:rPr lang="en-US" sz="1500" b="1" i="0" u="none" strike="noStrike">
                          <a:solidFill>
                            <a:srgbClr val="000000"/>
                          </a:solidFill>
                          <a:effectLst/>
                          <a:latin typeface="Calibri" panose="020F0502020204030204" pitchFamily="34" charset="0"/>
                        </a:rPr>
                        <a:t>Modified Peptides</a:t>
                      </a:r>
                    </a:p>
                  </a:txBody>
                  <a:tcPr marL="5715" marR="5715" marT="571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500" b="0" i="0" u="none" strike="noStrike">
                          <a:solidFill>
                            <a:srgbClr val="000000"/>
                          </a:solidFill>
                          <a:effectLst/>
                          <a:latin typeface="Calibri" panose="020F0502020204030204" pitchFamily="34" charset="0"/>
                        </a:rPr>
                        <a:t>21323</a:t>
                      </a:r>
                    </a:p>
                  </a:txBody>
                  <a:tcPr marL="5715" marR="5715" marT="571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500" b="0" i="0" u="none" strike="noStrike">
                          <a:solidFill>
                            <a:srgbClr val="000000"/>
                          </a:solidFill>
                          <a:effectLst/>
                          <a:latin typeface="Calibri" panose="020F0502020204030204" pitchFamily="34" charset="0"/>
                        </a:rPr>
                        <a:t>39701</a:t>
                      </a:r>
                    </a:p>
                  </a:txBody>
                  <a:tcPr marL="5715" marR="5715" marT="571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9325740"/>
                  </a:ext>
                </a:extLst>
              </a:tr>
              <a:tr h="251460">
                <a:tc>
                  <a:txBody>
                    <a:bodyPr/>
                    <a:lstStyle/>
                    <a:p>
                      <a:pPr algn="l" fontAlgn="b"/>
                      <a:r>
                        <a:rPr lang="en-US" sz="1500" b="1" i="0" u="none" strike="noStrike">
                          <a:solidFill>
                            <a:srgbClr val="000000"/>
                          </a:solidFill>
                          <a:effectLst/>
                          <a:latin typeface="Calibri" panose="020F0502020204030204" pitchFamily="34" charset="0"/>
                        </a:rPr>
                        <a:t>Precursors</a:t>
                      </a:r>
                    </a:p>
                  </a:txBody>
                  <a:tcPr marL="5715" marR="5715" marT="571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500" b="0" i="0" u="none" strike="noStrike">
                          <a:solidFill>
                            <a:srgbClr val="000000"/>
                          </a:solidFill>
                          <a:effectLst/>
                          <a:latin typeface="Calibri" panose="020F0502020204030204" pitchFamily="34" charset="0"/>
                        </a:rPr>
                        <a:t>23888</a:t>
                      </a:r>
                    </a:p>
                  </a:txBody>
                  <a:tcPr marL="5715" marR="5715" marT="571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500" b="0" i="0" u="none" strike="noStrike" dirty="0">
                          <a:solidFill>
                            <a:srgbClr val="000000"/>
                          </a:solidFill>
                          <a:effectLst/>
                          <a:latin typeface="Calibri" panose="020F0502020204030204" pitchFamily="34" charset="0"/>
                        </a:rPr>
                        <a:t>43091</a:t>
                      </a:r>
                    </a:p>
                  </a:txBody>
                  <a:tcPr marL="5715" marR="5715" marT="571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04376535"/>
                  </a:ext>
                </a:extLst>
              </a:tr>
            </a:tbl>
          </a:graphicData>
        </a:graphic>
      </p:graphicFrame>
      <p:sp>
        <p:nvSpPr>
          <p:cNvPr id="11" name="TextBox 10">
            <a:extLst>
              <a:ext uri="{FF2B5EF4-FFF2-40B4-BE49-F238E27FC236}">
                <a16:creationId xmlns:a16="http://schemas.microsoft.com/office/drawing/2014/main" id="{D442D74D-EB2B-4EC7-ACFC-7DC69F4AF145}"/>
              </a:ext>
            </a:extLst>
          </p:cNvPr>
          <p:cNvSpPr txBox="1"/>
          <p:nvPr/>
        </p:nvSpPr>
        <p:spPr>
          <a:xfrm>
            <a:off x="205740" y="2068945"/>
            <a:ext cx="877163" cy="300082"/>
          </a:xfrm>
          <a:prstGeom prst="rect">
            <a:avLst/>
          </a:prstGeom>
          <a:noFill/>
        </p:spPr>
        <p:txBody>
          <a:bodyPr wrap="none" rtlCol="0">
            <a:spAutoFit/>
          </a:bodyPr>
          <a:lstStyle/>
          <a:p>
            <a:r>
              <a:rPr lang="en-US" sz="1350" b="1" dirty="0"/>
              <a:t>Proteins</a:t>
            </a:r>
          </a:p>
        </p:txBody>
      </p:sp>
      <p:pic>
        <p:nvPicPr>
          <p:cNvPr id="9" name="Picture 8">
            <a:extLst>
              <a:ext uri="{FF2B5EF4-FFF2-40B4-BE49-F238E27FC236}">
                <a16:creationId xmlns:a16="http://schemas.microsoft.com/office/drawing/2014/main" id="{0A751F2E-65B2-4945-9235-37ED8293C0D2}"/>
              </a:ext>
            </a:extLst>
          </p:cNvPr>
          <p:cNvPicPr>
            <a:picLocks noChangeAspect="1"/>
          </p:cNvPicPr>
          <p:nvPr/>
        </p:nvPicPr>
        <p:blipFill>
          <a:blip r:embed="rId3"/>
          <a:stretch>
            <a:fillRect/>
          </a:stretch>
        </p:blipFill>
        <p:spPr>
          <a:xfrm>
            <a:off x="5166976" y="1787078"/>
            <a:ext cx="2482811" cy="1399154"/>
          </a:xfrm>
          <a:prstGeom prst="rect">
            <a:avLst/>
          </a:prstGeom>
        </p:spPr>
      </p:pic>
      <p:sp>
        <p:nvSpPr>
          <p:cNvPr id="12" name="Rectangle 11">
            <a:extLst>
              <a:ext uri="{FF2B5EF4-FFF2-40B4-BE49-F238E27FC236}">
                <a16:creationId xmlns:a16="http://schemas.microsoft.com/office/drawing/2014/main" id="{1D57B46B-2115-42BB-8DF4-B6D0CEA695D0}"/>
              </a:ext>
            </a:extLst>
          </p:cNvPr>
          <p:cNvSpPr/>
          <p:nvPr/>
        </p:nvSpPr>
        <p:spPr>
          <a:xfrm>
            <a:off x="682429" y="4910006"/>
            <a:ext cx="7315200" cy="1606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Tree>
    <p:extLst>
      <p:ext uri="{BB962C8B-B14F-4D97-AF65-F5344CB8AC3E}">
        <p14:creationId xmlns:p14="http://schemas.microsoft.com/office/powerpoint/2010/main" val="3292335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335C895-38CE-4E80-89FE-BC1A04CEB602}"/>
              </a:ext>
            </a:extLst>
          </p:cNvPr>
          <p:cNvSpPr txBox="1"/>
          <p:nvPr/>
        </p:nvSpPr>
        <p:spPr>
          <a:xfrm>
            <a:off x="459392" y="970160"/>
            <a:ext cx="7444048" cy="1384995"/>
          </a:xfrm>
          <a:prstGeom prst="rect">
            <a:avLst/>
          </a:prstGeom>
          <a:noFill/>
        </p:spPr>
        <p:txBody>
          <a:bodyPr wrap="square" rtlCol="0">
            <a:spAutoFit/>
          </a:bodyPr>
          <a:lstStyle/>
          <a:p>
            <a:r>
              <a:rPr lang="en-US" sz="1400" dirty="0"/>
              <a:t>Filter criteria:</a:t>
            </a:r>
          </a:p>
          <a:p>
            <a:pPr marL="342900" indent="-342900">
              <a:buAutoNum type="arabicPeriod"/>
            </a:pPr>
            <a:r>
              <a:rPr lang="en-US" sz="1400" dirty="0"/>
              <a:t>Present in A, B, C, D groups</a:t>
            </a:r>
          </a:p>
          <a:p>
            <a:pPr marL="342900" indent="-342900">
              <a:buAutoNum type="arabicPeriod"/>
            </a:pPr>
            <a:r>
              <a:rPr lang="en-US" sz="1400" dirty="0"/>
              <a:t>Present in all injections (no missingness, 20 out of 20 injections)</a:t>
            </a:r>
          </a:p>
          <a:p>
            <a:pPr marL="342900" indent="-342900">
              <a:buAutoNum type="arabicPeriod"/>
            </a:pPr>
            <a:r>
              <a:rPr lang="en-US" sz="1400" dirty="0"/>
              <a:t>CV&lt;20% within the group (from 5 injections)</a:t>
            </a:r>
          </a:p>
          <a:p>
            <a:pPr marL="342900" indent="-342900">
              <a:buAutoNum type="arabicPeriod"/>
            </a:pPr>
            <a:r>
              <a:rPr lang="en-US" sz="1400" dirty="0"/>
              <a:t>Sample groups: A (100%), B (50%), C (10%) and D (5%)</a:t>
            </a:r>
          </a:p>
          <a:p>
            <a:pPr marL="342900" indent="-342900">
              <a:buAutoNum type="arabicPeriod"/>
            </a:pPr>
            <a:endParaRPr lang="en-US" sz="1400" dirty="0"/>
          </a:p>
        </p:txBody>
      </p:sp>
      <p:graphicFrame>
        <p:nvGraphicFramePr>
          <p:cNvPr id="6" name="Table 5">
            <a:extLst>
              <a:ext uri="{FF2B5EF4-FFF2-40B4-BE49-F238E27FC236}">
                <a16:creationId xmlns:a16="http://schemas.microsoft.com/office/drawing/2014/main" id="{CA546826-97EE-4DD0-8F11-A74AD361029C}"/>
              </a:ext>
            </a:extLst>
          </p:cNvPr>
          <p:cNvGraphicFramePr>
            <a:graphicFrameLocks noGrp="1"/>
          </p:cNvGraphicFramePr>
          <p:nvPr/>
        </p:nvGraphicFramePr>
        <p:xfrm>
          <a:off x="3636593" y="3433228"/>
          <a:ext cx="4895850" cy="1240155"/>
        </p:xfrm>
        <a:graphic>
          <a:graphicData uri="http://schemas.openxmlformats.org/drawingml/2006/table">
            <a:tbl>
              <a:tblPr/>
              <a:tblGrid>
                <a:gridCol w="1704975">
                  <a:extLst>
                    <a:ext uri="{9D8B030D-6E8A-4147-A177-3AD203B41FA5}">
                      <a16:colId xmlns:a16="http://schemas.microsoft.com/office/drawing/2014/main" val="1834357619"/>
                    </a:ext>
                  </a:extLst>
                </a:gridCol>
                <a:gridCol w="1685925">
                  <a:extLst>
                    <a:ext uri="{9D8B030D-6E8A-4147-A177-3AD203B41FA5}">
                      <a16:colId xmlns:a16="http://schemas.microsoft.com/office/drawing/2014/main" val="2930339275"/>
                    </a:ext>
                  </a:extLst>
                </a:gridCol>
                <a:gridCol w="1504950">
                  <a:extLst>
                    <a:ext uri="{9D8B030D-6E8A-4147-A177-3AD203B41FA5}">
                      <a16:colId xmlns:a16="http://schemas.microsoft.com/office/drawing/2014/main" val="400419109"/>
                    </a:ext>
                  </a:extLst>
                </a:gridCol>
              </a:tblGrid>
              <a:tr h="251460">
                <a:tc>
                  <a:txBody>
                    <a:bodyPr/>
                    <a:lstStyle/>
                    <a:p>
                      <a:pPr algn="l" fontAlgn="b"/>
                      <a:endParaRPr lang="en-US" sz="1500" b="0" i="0" u="none" strike="noStrike">
                        <a:solidFill>
                          <a:srgbClr val="000000"/>
                        </a:solidFill>
                        <a:effectLst/>
                        <a:latin typeface="Calibri" panose="020F0502020204030204" pitchFamily="34" charset="0"/>
                      </a:endParaRPr>
                    </a:p>
                  </a:txBody>
                  <a:tcPr marL="5715" marR="5715" marT="5715"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l" fontAlgn="b"/>
                      <a:r>
                        <a:rPr lang="en-US" sz="1500" b="1" i="0" u="none" strike="noStrike">
                          <a:solidFill>
                            <a:srgbClr val="000000"/>
                          </a:solidFill>
                          <a:effectLst/>
                          <a:latin typeface="Calibri" panose="020F0502020204030204" pitchFamily="34" charset="0"/>
                        </a:rPr>
                        <a:t>Small Library Results</a:t>
                      </a:r>
                    </a:p>
                  </a:txBody>
                  <a:tcPr marL="5715" marR="5715" marT="571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500" b="1" i="0" u="none" strike="noStrike">
                          <a:solidFill>
                            <a:srgbClr val="000000"/>
                          </a:solidFill>
                          <a:effectLst/>
                          <a:latin typeface="Calibri" panose="020F0502020204030204" pitchFamily="34" charset="0"/>
                        </a:rPr>
                        <a:t>Big Library Results</a:t>
                      </a:r>
                    </a:p>
                  </a:txBody>
                  <a:tcPr marL="5715" marR="5715" marT="571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566611"/>
                  </a:ext>
                </a:extLst>
              </a:tr>
              <a:tr h="245745">
                <a:tc>
                  <a:txBody>
                    <a:bodyPr/>
                    <a:lstStyle/>
                    <a:p>
                      <a:pPr algn="l" fontAlgn="b"/>
                      <a:r>
                        <a:rPr lang="en-US" sz="1500" b="1" i="0" u="none" strike="noStrike">
                          <a:solidFill>
                            <a:srgbClr val="000000"/>
                          </a:solidFill>
                          <a:effectLst/>
                          <a:latin typeface="Calibri" panose="020F0502020204030204" pitchFamily="34" charset="0"/>
                        </a:rPr>
                        <a:t>Proteins</a:t>
                      </a:r>
                    </a:p>
                  </a:txBody>
                  <a:tcPr marL="5715" marR="5715" marT="571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500" b="0" i="0" u="none" strike="noStrike" dirty="0">
                          <a:solidFill>
                            <a:srgbClr val="000000"/>
                          </a:solidFill>
                          <a:effectLst/>
                          <a:latin typeface="Calibri" panose="020F0502020204030204" pitchFamily="34" charset="0"/>
                        </a:rPr>
                        <a:t>486</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500" b="0" i="0" u="none" strike="noStrike">
                          <a:solidFill>
                            <a:srgbClr val="000000"/>
                          </a:solidFill>
                          <a:effectLst/>
                          <a:latin typeface="Calibri" panose="020F0502020204030204" pitchFamily="34" charset="0"/>
                        </a:rPr>
                        <a:t>530</a:t>
                      </a:r>
                    </a:p>
                  </a:txBody>
                  <a:tcPr marL="5715" marR="5715" marT="571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1724736"/>
                  </a:ext>
                </a:extLst>
              </a:tr>
              <a:tr h="245745">
                <a:tc>
                  <a:txBody>
                    <a:bodyPr/>
                    <a:lstStyle/>
                    <a:p>
                      <a:pPr algn="l" fontAlgn="b"/>
                      <a:r>
                        <a:rPr lang="en-US" sz="1500" b="1" i="0" u="none" strike="noStrike">
                          <a:solidFill>
                            <a:srgbClr val="000000"/>
                          </a:solidFill>
                          <a:effectLst/>
                          <a:latin typeface="Calibri" panose="020F0502020204030204" pitchFamily="34" charset="0"/>
                        </a:rPr>
                        <a:t>Peptides</a:t>
                      </a:r>
                    </a:p>
                  </a:txBody>
                  <a:tcPr marL="5715" marR="5715" marT="571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500" b="0" i="0" u="none" strike="noStrike">
                          <a:solidFill>
                            <a:srgbClr val="000000"/>
                          </a:solidFill>
                          <a:effectLst/>
                          <a:latin typeface="Calibri" panose="020F0502020204030204" pitchFamily="34" charset="0"/>
                        </a:rPr>
                        <a:t>1096</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500" b="0" i="0" u="none" strike="noStrike">
                          <a:solidFill>
                            <a:srgbClr val="000000"/>
                          </a:solidFill>
                          <a:effectLst/>
                          <a:latin typeface="Calibri" panose="020F0502020204030204" pitchFamily="34" charset="0"/>
                        </a:rPr>
                        <a:t>1130</a:t>
                      </a:r>
                    </a:p>
                  </a:txBody>
                  <a:tcPr marL="5715" marR="5715" marT="571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7544736"/>
                  </a:ext>
                </a:extLst>
              </a:tr>
              <a:tr h="245745">
                <a:tc>
                  <a:txBody>
                    <a:bodyPr/>
                    <a:lstStyle/>
                    <a:p>
                      <a:pPr algn="l" fontAlgn="b"/>
                      <a:r>
                        <a:rPr lang="en-US" sz="1500" b="1" i="0" u="none" strike="noStrike" dirty="0">
                          <a:solidFill>
                            <a:srgbClr val="000000"/>
                          </a:solidFill>
                          <a:effectLst/>
                          <a:latin typeface="Calibri" panose="020F0502020204030204" pitchFamily="34" charset="0"/>
                        </a:rPr>
                        <a:t>Modified Peptides</a:t>
                      </a:r>
                    </a:p>
                  </a:txBody>
                  <a:tcPr marL="5715" marR="5715" marT="571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500" b="0" i="0" u="none" strike="noStrike">
                          <a:solidFill>
                            <a:srgbClr val="000000"/>
                          </a:solidFill>
                          <a:effectLst/>
                          <a:latin typeface="Calibri" panose="020F0502020204030204" pitchFamily="34" charset="0"/>
                        </a:rPr>
                        <a:t>1146</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500" b="0" i="0" u="none" strike="noStrike">
                          <a:solidFill>
                            <a:srgbClr val="000000"/>
                          </a:solidFill>
                          <a:effectLst/>
                          <a:latin typeface="Calibri" panose="020F0502020204030204" pitchFamily="34" charset="0"/>
                        </a:rPr>
                        <a:t>1301</a:t>
                      </a:r>
                    </a:p>
                  </a:txBody>
                  <a:tcPr marL="5715" marR="5715" marT="571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5791959"/>
                  </a:ext>
                </a:extLst>
              </a:tr>
              <a:tr h="251460">
                <a:tc>
                  <a:txBody>
                    <a:bodyPr/>
                    <a:lstStyle/>
                    <a:p>
                      <a:pPr algn="l" fontAlgn="b"/>
                      <a:r>
                        <a:rPr lang="en-US" sz="1500" b="1" i="0" u="none" strike="noStrike">
                          <a:solidFill>
                            <a:srgbClr val="000000"/>
                          </a:solidFill>
                          <a:effectLst/>
                          <a:latin typeface="Calibri" panose="020F0502020204030204" pitchFamily="34" charset="0"/>
                        </a:rPr>
                        <a:t>Precursors</a:t>
                      </a:r>
                    </a:p>
                  </a:txBody>
                  <a:tcPr marL="5715" marR="5715" marT="571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500" b="0" i="0" u="none" strike="noStrike">
                          <a:solidFill>
                            <a:srgbClr val="000000"/>
                          </a:solidFill>
                          <a:effectLst/>
                          <a:latin typeface="Calibri" panose="020F0502020204030204" pitchFamily="34" charset="0"/>
                        </a:rPr>
                        <a:t>1182</a:t>
                      </a:r>
                    </a:p>
                  </a:txBody>
                  <a:tcPr marL="5715" marR="5715" marT="571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500" b="0" i="0" u="none" strike="noStrike" dirty="0">
                          <a:solidFill>
                            <a:srgbClr val="000000"/>
                          </a:solidFill>
                          <a:effectLst/>
                          <a:latin typeface="Calibri" panose="020F0502020204030204" pitchFamily="34" charset="0"/>
                        </a:rPr>
                        <a:t>1334</a:t>
                      </a:r>
                    </a:p>
                  </a:txBody>
                  <a:tcPr marL="5715" marR="5715" marT="571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602595"/>
                  </a:ext>
                </a:extLst>
              </a:tr>
            </a:tbl>
          </a:graphicData>
        </a:graphic>
      </p:graphicFrame>
      <p:pic>
        <p:nvPicPr>
          <p:cNvPr id="8" name="Picture 7">
            <a:extLst>
              <a:ext uri="{FF2B5EF4-FFF2-40B4-BE49-F238E27FC236}">
                <a16:creationId xmlns:a16="http://schemas.microsoft.com/office/drawing/2014/main" id="{8207F37A-B1E3-402E-AFCC-F8449E3430A0}"/>
              </a:ext>
            </a:extLst>
          </p:cNvPr>
          <p:cNvPicPr>
            <a:picLocks noChangeAspect="1"/>
          </p:cNvPicPr>
          <p:nvPr/>
        </p:nvPicPr>
        <p:blipFill>
          <a:blip r:embed="rId2"/>
          <a:stretch>
            <a:fillRect/>
          </a:stretch>
        </p:blipFill>
        <p:spPr>
          <a:xfrm>
            <a:off x="205739" y="2719096"/>
            <a:ext cx="3040128" cy="1649357"/>
          </a:xfrm>
          <a:prstGeom prst="rect">
            <a:avLst/>
          </a:prstGeom>
        </p:spPr>
      </p:pic>
      <p:sp>
        <p:nvSpPr>
          <p:cNvPr id="9" name="TextBox 8">
            <a:extLst>
              <a:ext uri="{FF2B5EF4-FFF2-40B4-BE49-F238E27FC236}">
                <a16:creationId xmlns:a16="http://schemas.microsoft.com/office/drawing/2014/main" id="{E05A4782-2555-451F-B87B-E86AA00C27B3}"/>
              </a:ext>
            </a:extLst>
          </p:cNvPr>
          <p:cNvSpPr txBox="1"/>
          <p:nvPr/>
        </p:nvSpPr>
        <p:spPr>
          <a:xfrm>
            <a:off x="205740" y="2442097"/>
            <a:ext cx="877163" cy="300082"/>
          </a:xfrm>
          <a:prstGeom prst="rect">
            <a:avLst/>
          </a:prstGeom>
          <a:noFill/>
        </p:spPr>
        <p:txBody>
          <a:bodyPr wrap="none" rtlCol="0">
            <a:spAutoFit/>
          </a:bodyPr>
          <a:lstStyle/>
          <a:p>
            <a:r>
              <a:rPr lang="en-US" sz="1350" b="1" dirty="0"/>
              <a:t>Proteins</a:t>
            </a:r>
          </a:p>
        </p:txBody>
      </p:sp>
      <p:sp>
        <p:nvSpPr>
          <p:cNvPr id="13" name="TextBox 12">
            <a:extLst>
              <a:ext uri="{FF2B5EF4-FFF2-40B4-BE49-F238E27FC236}">
                <a16:creationId xmlns:a16="http://schemas.microsoft.com/office/drawing/2014/main" id="{ACB9CDD7-D120-4879-B3A6-3E383BF53875}"/>
              </a:ext>
            </a:extLst>
          </p:cNvPr>
          <p:cNvSpPr txBox="1"/>
          <p:nvPr/>
        </p:nvSpPr>
        <p:spPr>
          <a:xfrm>
            <a:off x="2286783" y="270386"/>
            <a:ext cx="4570434" cy="415498"/>
          </a:xfrm>
          <a:prstGeom prst="rect">
            <a:avLst/>
          </a:prstGeom>
          <a:noFill/>
        </p:spPr>
        <p:txBody>
          <a:bodyPr wrap="square">
            <a:spAutoFit/>
          </a:bodyPr>
          <a:lstStyle/>
          <a:p>
            <a:r>
              <a:rPr lang="en-US" sz="2000" b="1" dirty="0">
                <a:solidFill>
                  <a:schemeClr val="bg1"/>
                </a:solidFill>
                <a:latin typeface="Arial" panose="020B0604020202020204" pitchFamily="34" charset="0"/>
                <a:cs typeface="Arial" panose="020B0604020202020204" pitchFamily="34" charset="0"/>
              </a:rPr>
              <a:t>Narrow Search Results with Filters</a:t>
            </a:r>
          </a:p>
        </p:txBody>
      </p:sp>
      <p:pic>
        <p:nvPicPr>
          <p:cNvPr id="14" name="Picture 13">
            <a:extLst>
              <a:ext uri="{FF2B5EF4-FFF2-40B4-BE49-F238E27FC236}">
                <a16:creationId xmlns:a16="http://schemas.microsoft.com/office/drawing/2014/main" id="{EF194B5A-D110-418F-AC3F-D6E4B0C539B6}"/>
              </a:ext>
            </a:extLst>
          </p:cNvPr>
          <p:cNvPicPr>
            <a:picLocks noChangeAspect="1"/>
          </p:cNvPicPr>
          <p:nvPr/>
        </p:nvPicPr>
        <p:blipFill>
          <a:blip r:embed="rId3"/>
          <a:stretch>
            <a:fillRect/>
          </a:stretch>
        </p:blipFill>
        <p:spPr>
          <a:xfrm>
            <a:off x="5811734" y="1881019"/>
            <a:ext cx="2482811" cy="1399154"/>
          </a:xfrm>
          <a:prstGeom prst="rect">
            <a:avLst/>
          </a:prstGeom>
        </p:spPr>
      </p:pic>
      <p:sp>
        <p:nvSpPr>
          <p:cNvPr id="11" name="Rectangle 10">
            <a:extLst>
              <a:ext uri="{FF2B5EF4-FFF2-40B4-BE49-F238E27FC236}">
                <a16:creationId xmlns:a16="http://schemas.microsoft.com/office/drawing/2014/main" id="{2A5CFE56-6C54-4543-9107-2A4E4E95704D}"/>
              </a:ext>
            </a:extLst>
          </p:cNvPr>
          <p:cNvSpPr/>
          <p:nvPr/>
        </p:nvSpPr>
        <p:spPr>
          <a:xfrm>
            <a:off x="682429" y="4910006"/>
            <a:ext cx="7315200" cy="1606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Tree>
    <p:extLst>
      <p:ext uri="{BB962C8B-B14F-4D97-AF65-F5344CB8AC3E}">
        <p14:creationId xmlns:p14="http://schemas.microsoft.com/office/powerpoint/2010/main" val="3237822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54916" y="306814"/>
            <a:ext cx="6858000" cy="400110"/>
          </a:xfrm>
          <a:prstGeom prst="rect">
            <a:avLst/>
          </a:prstGeom>
          <a:noFill/>
        </p:spPr>
        <p:txBody>
          <a:bodyPr wrap="square" rtlCol="0">
            <a:spAutoFit/>
          </a:bodyPr>
          <a:lstStyle/>
          <a:p>
            <a:pPr algn="ctr"/>
            <a:r>
              <a:rPr lang="en-US" sz="2000" b="1" dirty="0">
                <a:solidFill>
                  <a:schemeClr val="bg1"/>
                </a:solidFill>
                <a:latin typeface="Arial" pitchFamily="34" charset="0"/>
                <a:cs typeface="Arial" pitchFamily="34" charset="0"/>
              </a:rPr>
              <a:t>Lower limit of Quantification</a:t>
            </a:r>
          </a:p>
        </p:txBody>
      </p:sp>
      <p:grpSp>
        <p:nvGrpSpPr>
          <p:cNvPr id="3" name="Group 2">
            <a:extLst>
              <a:ext uri="{FF2B5EF4-FFF2-40B4-BE49-F238E27FC236}">
                <a16:creationId xmlns:a16="http://schemas.microsoft.com/office/drawing/2014/main" id="{20FC9E1A-E606-44DB-8E77-FAF4F7E4C505}"/>
              </a:ext>
            </a:extLst>
          </p:cNvPr>
          <p:cNvGrpSpPr/>
          <p:nvPr/>
        </p:nvGrpSpPr>
        <p:grpSpPr>
          <a:xfrm>
            <a:off x="1202510" y="1048241"/>
            <a:ext cx="7190676" cy="3989963"/>
            <a:chOff x="1720792" y="281919"/>
            <a:chExt cx="9587568" cy="5319951"/>
          </a:xfrm>
        </p:grpSpPr>
        <p:graphicFrame>
          <p:nvGraphicFramePr>
            <p:cNvPr id="9" name="Chart 8"/>
            <p:cNvGraphicFramePr>
              <a:graphicFrameLocks/>
            </p:cNvGraphicFramePr>
            <p:nvPr/>
          </p:nvGraphicFramePr>
          <p:xfrm>
            <a:off x="3429000" y="928250"/>
            <a:ext cx="5638800" cy="3719512"/>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9119316" y="281919"/>
              <a:ext cx="1600200" cy="954108"/>
            </a:xfrm>
            <a:prstGeom prst="rect">
              <a:avLst/>
            </a:prstGeom>
            <a:solidFill>
              <a:schemeClr val="bg1"/>
            </a:solidFill>
            <a:ln>
              <a:solidFill>
                <a:schemeClr val="tx1"/>
              </a:solidFill>
            </a:ln>
          </p:spPr>
          <p:txBody>
            <a:bodyPr wrap="square" rtlCol="0">
              <a:spAutoFit/>
            </a:bodyPr>
            <a:lstStyle/>
            <a:p>
              <a:pPr algn="ctr"/>
              <a:r>
                <a:rPr lang="en-US" sz="1350" dirty="0">
                  <a:solidFill>
                    <a:prstClr val="black"/>
                  </a:solidFill>
                  <a:latin typeface="Arial" pitchFamily="34" charset="0"/>
                  <a:cs typeface="Arial" pitchFamily="34" charset="0"/>
                </a:rPr>
                <a:t>Undiluted Analytes pool</a:t>
              </a:r>
            </a:p>
          </p:txBody>
        </p:sp>
        <p:sp>
          <p:nvSpPr>
            <p:cNvPr id="7" name="TextBox 6"/>
            <p:cNvSpPr txBox="1"/>
            <p:nvPr/>
          </p:nvSpPr>
          <p:spPr>
            <a:xfrm>
              <a:off x="3918520" y="1596396"/>
              <a:ext cx="2068964" cy="553997"/>
            </a:xfrm>
            <a:prstGeom prst="rect">
              <a:avLst/>
            </a:prstGeom>
            <a:solidFill>
              <a:schemeClr val="bg1"/>
            </a:solidFill>
            <a:ln>
              <a:noFill/>
            </a:ln>
          </p:spPr>
          <p:txBody>
            <a:bodyPr wrap="square" rtlCol="0">
              <a:spAutoFit/>
            </a:bodyPr>
            <a:lstStyle/>
            <a:p>
              <a:pPr algn="ctr"/>
              <a:r>
                <a:rPr lang="en-US" sz="1050" dirty="0">
                  <a:solidFill>
                    <a:prstClr val="black"/>
                  </a:solidFill>
                  <a:latin typeface="Arial" pitchFamily="34" charset="0"/>
                  <a:cs typeface="Arial" pitchFamily="34" charset="0"/>
                </a:rPr>
                <a:t>2-5-fold dilutions with analyte-free matrix</a:t>
              </a:r>
            </a:p>
          </p:txBody>
        </p:sp>
        <p:sp>
          <p:nvSpPr>
            <p:cNvPr id="18" name="Arc 17"/>
            <p:cNvSpPr/>
            <p:nvPr/>
          </p:nvSpPr>
          <p:spPr>
            <a:xfrm rot="17128718">
              <a:off x="6232884" y="1059744"/>
              <a:ext cx="3050154" cy="3613101"/>
            </a:xfrm>
            <a:prstGeom prst="arc">
              <a:avLst>
                <a:gd name="adj1" fmla="val 15550173"/>
                <a:gd name="adj2" fmla="val 0"/>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solidFill>
                  <a:prstClr val="black"/>
                </a:solidFill>
                <a:latin typeface="Calibri"/>
              </a:endParaRPr>
            </a:p>
          </p:txBody>
        </p:sp>
        <p:sp>
          <p:nvSpPr>
            <p:cNvPr id="19" name="Arc 18"/>
            <p:cNvSpPr/>
            <p:nvPr/>
          </p:nvSpPr>
          <p:spPr>
            <a:xfrm rot="6752977">
              <a:off x="4705055" y="2650056"/>
              <a:ext cx="1293639" cy="1074296"/>
            </a:xfrm>
            <a:prstGeom prst="arc">
              <a:avLst>
                <a:gd name="adj1" fmla="val 15550173"/>
                <a:gd name="adj2" fmla="val 933109"/>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solidFill>
                  <a:prstClr val="black"/>
                </a:solidFill>
                <a:latin typeface="Calibri"/>
              </a:endParaRPr>
            </a:p>
          </p:txBody>
        </p:sp>
        <p:sp>
          <p:nvSpPr>
            <p:cNvPr id="20" name="Arc 19"/>
            <p:cNvSpPr/>
            <p:nvPr/>
          </p:nvSpPr>
          <p:spPr>
            <a:xfrm rot="17128718">
              <a:off x="4184176" y="3466439"/>
              <a:ext cx="623251" cy="776220"/>
            </a:xfrm>
            <a:prstGeom prst="arc">
              <a:avLst>
                <a:gd name="adj1" fmla="val 15550173"/>
                <a:gd name="adj2" fmla="val 0"/>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solidFill>
                  <a:prstClr val="black"/>
                </a:solidFill>
                <a:latin typeface="Calibri"/>
              </a:endParaRPr>
            </a:p>
          </p:txBody>
        </p:sp>
        <p:sp>
          <p:nvSpPr>
            <p:cNvPr id="21" name="TextBox 20"/>
            <p:cNvSpPr txBox="1"/>
            <p:nvPr/>
          </p:nvSpPr>
          <p:spPr>
            <a:xfrm>
              <a:off x="7814129" y="2543128"/>
              <a:ext cx="3352800" cy="677108"/>
            </a:xfrm>
            <a:prstGeom prst="rect">
              <a:avLst/>
            </a:prstGeom>
            <a:solidFill>
              <a:schemeClr val="bg1"/>
            </a:solidFill>
            <a:ln>
              <a:solidFill>
                <a:schemeClr val="tx1"/>
              </a:solidFill>
            </a:ln>
          </p:spPr>
          <p:txBody>
            <a:bodyPr wrap="square" rtlCol="0">
              <a:spAutoFit/>
            </a:bodyPr>
            <a:lstStyle/>
            <a:p>
              <a:pPr algn="ctr"/>
              <a:r>
                <a:rPr lang="en-US" sz="1350" dirty="0">
                  <a:solidFill>
                    <a:prstClr val="black"/>
                  </a:solidFill>
                  <a:latin typeface="Arial" pitchFamily="34" charset="0"/>
                  <a:cs typeface="Arial" pitchFamily="34" charset="0"/>
                </a:rPr>
                <a:t>N= 5 of each level</a:t>
              </a:r>
            </a:p>
            <a:p>
              <a:pPr algn="ctr"/>
              <a:r>
                <a:rPr lang="en-US" sz="1350" dirty="0">
                  <a:solidFill>
                    <a:prstClr val="black"/>
                  </a:solidFill>
                  <a:latin typeface="Arial" pitchFamily="34" charset="0"/>
                  <a:cs typeface="Arial" pitchFamily="34" charset="0"/>
                </a:rPr>
                <a:t>Performed twice</a:t>
              </a:r>
            </a:p>
          </p:txBody>
        </p:sp>
        <p:sp>
          <p:nvSpPr>
            <p:cNvPr id="22" name="TextBox 21"/>
            <p:cNvSpPr txBox="1"/>
            <p:nvPr/>
          </p:nvSpPr>
          <p:spPr>
            <a:xfrm>
              <a:off x="1720792" y="4647762"/>
              <a:ext cx="1600200" cy="954108"/>
            </a:xfrm>
            <a:prstGeom prst="rect">
              <a:avLst/>
            </a:prstGeom>
            <a:solidFill>
              <a:schemeClr val="bg1"/>
            </a:solidFill>
            <a:ln>
              <a:solidFill>
                <a:schemeClr val="tx1"/>
              </a:solidFill>
            </a:ln>
          </p:spPr>
          <p:txBody>
            <a:bodyPr wrap="square" rtlCol="0">
              <a:spAutoFit/>
            </a:bodyPr>
            <a:lstStyle/>
            <a:p>
              <a:pPr algn="ctr"/>
              <a:r>
                <a:rPr lang="en-US" sz="1350" dirty="0">
                  <a:solidFill>
                    <a:prstClr val="black"/>
                  </a:solidFill>
                  <a:latin typeface="Arial" pitchFamily="34" charset="0"/>
                  <a:cs typeface="Arial" pitchFamily="34" charset="0"/>
                </a:rPr>
                <a:t>Until </a:t>
              </a:r>
              <a:r>
                <a:rPr lang="en-US" sz="1350" dirty="0" err="1">
                  <a:solidFill>
                    <a:prstClr val="black"/>
                  </a:solidFill>
                  <a:latin typeface="Arial" pitchFamily="34" charset="0"/>
                  <a:cs typeface="Arial" pitchFamily="34" charset="0"/>
                </a:rPr>
                <a:t>analyte</a:t>
              </a:r>
              <a:r>
                <a:rPr lang="en-US" sz="1350" dirty="0">
                  <a:solidFill>
                    <a:prstClr val="black"/>
                  </a:solidFill>
                  <a:latin typeface="Arial" pitchFamily="34" charset="0"/>
                  <a:cs typeface="Arial" pitchFamily="34" charset="0"/>
                </a:rPr>
                <a:t> no longer quantifiable</a:t>
              </a:r>
            </a:p>
          </p:txBody>
        </p:sp>
        <p:sp>
          <p:nvSpPr>
            <p:cNvPr id="23" name="TextBox 22"/>
            <p:cNvSpPr txBox="1"/>
            <p:nvPr/>
          </p:nvSpPr>
          <p:spPr>
            <a:xfrm>
              <a:off x="7450665" y="4755390"/>
              <a:ext cx="3857695" cy="615553"/>
            </a:xfrm>
            <a:prstGeom prst="rect">
              <a:avLst/>
            </a:prstGeom>
            <a:solidFill>
              <a:schemeClr val="bg1"/>
            </a:solidFill>
            <a:ln>
              <a:solidFill>
                <a:schemeClr val="tx1"/>
              </a:solidFill>
            </a:ln>
          </p:spPr>
          <p:txBody>
            <a:bodyPr wrap="square" rtlCol="0">
              <a:spAutoFit/>
            </a:bodyPr>
            <a:lstStyle/>
            <a:p>
              <a:r>
                <a:rPr lang="en-US" sz="1200" dirty="0">
                  <a:solidFill>
                    <a:prstClr val="black"/>
                  </a:solidFill>
                  <a:latin typeface="Arial" pitchFamily="34" charset="0"/>
                  <a:cs typeface="Arial" pitchFamily="34" charset="0"/>
                </a:rPr>
                <a:t>CV and Bias (~recovery)  compared to expected values</a:t>
              </a:r>
            </a:p>
          </p:txBody>
        </p:sp>
      </p:grpSp>
      <p:sp>
        <p:nvSpPr>
          <p:cNvPr id="13" name="TextBox 12"/>
          <p:cNvSpPr txBox="1"/>
          <p:nvPr/>
        </p:nvSpPr>
        <p:spPr>
          <a:xfrm>
            <a:off x="6712766" y="4892328"/>
            <a:ext cx="2400300" cy="230832"/>
          </a:xfrm>
          <a:prstGeom prst="rect">
            <a:avLst/>
          </a:prstGeom>
          <a:noFill/>
        </p:spPr>
        <p:txBody>
          <a:bodyPr wrap="square" rtlCol="0">
            <a:spAutoFit/>
          </a:bodyPr>
          <a:lstStyle/>
          <a:p>
            <a:pPr algn="r"/>
            <a:r>
              <a:rPr lang="en-US" sz="900" i="1" dirty="0">
                <a:solidFill>
                  <a:prstClr val="white">
                    <a:lumMod val="65000"/>
                  </a:prstClr>
                </a:solidFill>
                <a:latin typeface="Arial" pitchFamily="34" charset="0"/>
                <a:cs typeface="Arial" pitchFamily="34" charset="0"/>
              </a:rPr>
              <a:t>Grant and </a:t>
            </a:r>
            <a:r>
              <a:rPr lang="en-US" sz="900" i="1" dirty="0" err="1">
                <a:solidFill>
                  <a:prstClr val="white">
                    <a:lumMod val="65000"/>
                  </a:prstClr>
                </a:solidFill>
                <a:latin typeface="Arial" pitchFamily="34" charset="0"/>
                <a:cs typeface="Arial" pitchFamily="34" charset="0"/>
              </a:rPr>
              <a:t>Hoofnagle</a:t>
            </a:r>
            <a:r>
              <a:rPr lang="en-US" sz="900" i="1" dirty="0">
                <a:solidFill>
                  <a:prstClr val="white">
                    <a:lumMod val="65000"/>
                  </a:prstClr>
                </a:solidFill>
                <a:latin typeface="Arial" pitchFamily="34" charset="0"/>
                <a:cs typeface="Arial" pitchFamily="34" charset="0"/>
              </a:rPr>
              <a:t>, </a:t>
            </a:r>
            <a:r>
              <a:rPr lang="en-US" sz="900" i="1" dirty="0" err="1">
                <a:solidFill>
                  <a:prstClr val="white">
                    <a:lumMod val="65000"/>
                  </a:prstClr>
                </a:solidFill>
                <a:latin typeface="Arial" pitchFamily="34" charset="0"/>
                <a:cs typeface="Arial" pitchFamily="34" charset="0"/>
              </a:rPr>
              <a:t>Clin</a:t>
            </a:r>
            <a:r>
              <a:rPr lang="en-US" sz="900" i="1" dirty="0">
                <a:solidFill>
                  <a:prstClr val="white">
                    <a:lumMod val="65000"/>
                  </a:prstClr>
                </a:solidFill>
                <a:latin typeface="Arial" pitchFamily="34" charset="0"/>
                <a:cs typeface="Arial" pitchFamily="34" charset="0"/>
              </a:rPr>
              <a:t> </a:t>
            </a:r>
            <a:r>
              <a:rPr lang="en-US" sz="900" i="1" dirty="0" err="1">
                <a:solidFill>
                  <a:prstClr val="white">
                    <a:lumMod val="65000"/>
                  </a:prstClr>
                </a:solidFill>
                <a:latin typeface="Arial" pitchFamily="34" charset="0"/>
                <a:cs typeface="Arial" pitchFamily="34" charset="0"/>
              </a:rPr>
              <a:t>Chem</a:t>
            </a:r>
            <a:r>
              <a:rPr lang="en-US" sz="900" i="1" dirty="0">
                <a:solidFill>
                  <a:prstClr val="white">
                    <a:lumMod val="65000"/>
                  </a:prstClr>
                </a:solidFill>
                <a:latin typeface="Arial" pitchFamily="34" charset="0"/>
                <a:cs typeface="Arial" pitchFamily="34" charset="0"/>
              </a:rPr>
              <a:t> 2014</a:t>
            </a:r>
          </a:p>
        </p:txBody>
      </p:sp>
      <p:sp>
        <p:nvSpPr>
          <p:cNvPr id="4" name="Oval 3">
            <a:extLst>
              <a:ext uri="{FF2B5EF4-FFF2-40B4-BE49-F238E27FC236}">
                <a16:creationId xmlns:a16="http://schemas.microsoft.com/office/drawing/2014/main" id="{982FA797-EF66-4DE0-A7B8-3E6727D732BA}"/>
              </a:ext>
            </a:extLst>
          </p:cNvPr>
          <p:cNvSpPr/>
          <p:nvPr/>
        </p:nvSpPr>
        <p:spPr>
          <a:xfrm>
            <a:off x="6057095" y="1805730"/>
            <a:ext cx="222065" cy="228369"/>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Oval 14">
            <a:extLst>
              <a:ext uri="{FF2B5EF4-FFF2-40B4-BE49-F238E27FC236}">
                <a16:creationId xmlns:a16="http://schemas.microsoft.com/office/drawing/2014/main" id="{7C0E35A1-BF61-4713-A861-87B2D03CD620}"/>
              </a:ext>
            </a:extLst>
          </p:cNvPr>
          <p:cNvSpPr/>
          <p:nvPr/>
        </p:nvSpPr>
        <p:spPr>
          <a:xfrm>
            <a:off x="4261852" y="2958452"/>
            <a:ext cx="222065" cy="228369"/>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a:extLst>
              <a:ext uri="{FF2B5EF4-FFF2-40B4-BE49-F238E27FC236}">
                <a16:creationId xmlns:a16="http://schemas.microsoft.com/office/drawing/2014/main" id="{D263A146-FD75-4900-9531-65BCE7236B93}"/>
              </a:ext>
            </a:extLst>
          </p:cNvPr>
          <p:cNvSpPr/>
          <p:nvPr/>
        </p:nvSpPr>
        <p:spPr>
          <a:xfrm>
            <a:off x="2718802" y="3939845"/>
            <a:ext cx="222065" cy="228369"/>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Oval 16">
            <a:extLst>
              <a:ext uri="{FF2B5EF4-FFF2-40B4-BE49-F238E27FC236}">
                <a16:creationId xmlns:a16="http://schemas.microsoft.com/office/drawing/2014/main" id="{F665A7C9-2945-4122-BEBF-765A318F5574}"/>
              </a:ext>
            </a:extLst>
          </p:cNvPr>
          <p:cNvSpPr/>
          <p:nvPr/>
        </p:nvSpPr>
        <p:spPr>
          <a:xfrm>
            <a:off x="2507050" y="4077789"/>
            <a:ext cx="222065" cy="228369"/>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19225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Red_Office Theme">
  <a:themeElements>
    <a:clrScheme name="Custom 23">
      <a:dk1>
        <a:srgbClr val="000000"/>
      </a:dk1>
      <a:lt1>
        <a:srgbClr val="FFFFFF"/>
      </a:lt1>
      <a:dk2>
        <a:srgbClr val="41C0C0"/>
      </a:dk2>
      <a:lt2>
        <a:srgbClr val="129ABF"/>
      </a:lt2>
      <a:accent1>
        <a:srgbClr val="DC1E34"/>
      </a:accent1>
      <a:accent2>
        <a:srgbClr val="76777B"/>
      </a:accent2>
      <a:accent3>
        <a:srgbClr val="645FAA"/>
      </a:accent3>
      <a:accent4>
        <a:srgbClr val="FF7F30"/>
      </a:accent4>
      <a:accent5>
        <a:srgbClr val="129ABF"/>
      </a:accent5>
      <a:accent6>
        <a:srgbClr val="95C93C"/>
      </a:accent6>
      <a:hlink>
        <a:srgbClr val="76777B"/>
      </a:hlink>
      <a:folHlink>
        <a:srgbClr val="76777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4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1400" dirty="0" err="1" smtClean="0">
            <a:solidFill>
              <a:schemeClr val="accent2"/>
            </a:solidFill>
          </a:defRPr>
        </a:defPPr>
      </a:lstStyle>
    </a:txDef>
  </a:objectDefaults>
  <a:extraClrSchemeLst/>
  <a:extLst>
    <a:ext uri="{05A4C25C-085E-4340-85A3-A5531E510DB2}">
      <thm15:themeFamily xmlns:thm15="http://schemas.microsoft.com/office/thememl/2012/main" name="CS102 PPT_template_A3_WIDE" id="{214C23A0-023D-194F-9B21-EE0731484AF6}" vid="{75B998C5-B6A0-4E41-8856-F81ADD776D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6C1264B11D31447B369569D3E2E5B0D" ma:contentTypeVersion="5" ma:contentTypeDescription="Create a new document." ma:contentTypeScope="" ma:versionID="fe39e80307b945537b1418baea411747">
  <xsd:schema xmlns:xsd="http://www.w3.org/2001/XMLSchema" xmlns:xs="http://www.w3.org/2001/XMLSchema" xmlns:p="http://schemas.microsoft.com/office/2006/metadata/properties" xmlns:ns2="cee14693-8958-4fea-8311-4d8062e316b2" targetNamespace="http://schemas.microsoft.com/office/2006/metadata/properties" ma:root="true" ma:fieldsID="75fcbfa8d843c02757ce9b150eb5f87d" ns2:_="">
    <xsd:import namespace="cee14693-8958-4fea-8311-4d8062e316b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ee14693-8958-4fea-8311-4d8062e316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A65A417-745F-4669-A27E-56CB703C0E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ee14693-8958-4fea-8311-4d8062e316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D956406-6937-485E-8430-403047A31E0E}">
  <ds:schemaRefs>
    <ds:schemaRef ds:uri="cee14693-8958-4fea-8311-4d8062e316b2"/>
    <ds:schemaRef ds:uri="http://www.w3.org/XML/1998/namespace"/>
    <ds:schemaRef ds:uri="http://schemas.microsoft.com/office/infopath/2007/PartnerControls"/>
    <ds:schemaRef ds:uri="http://purl.org/dc/terms/"/>
    <ds:schemaRef ds:uri="http://schemas.microsoft.com/office/2006/documentManagement/types"/>
    <ds:schemaRef ds:uri="http://purl.org/dc/elements/1.1/"/>
    <ds:schemaRef ds:uri="http://schemas.microsoft.com/office/2006/metadata/properties"/>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55BEA38E-56D3-4A7C-9FDF-434193FCCD5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7118</TotalTime>
  <Words>901</Words>
  <Application>Microsoft Office PowerPoint</Application>
  <PresentationFormat>On-screen Show (16:9)</PresentationFormat>
  <Paragraphs>167</Paragraphs>
  <Slides>19</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System Font Regular</vt:lpstr>
      <vt:lpstr>Red_Office Theme</vt:lpstr>
      <vt:lpstr>Effect on Library Size on Protein Identification and Quantification: TimsTOF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Count Number of Precursors per Concentration Category</vt:lpstr>
      <vt:lpstr>Demo: CV Calculation Across Injections within each Concentration Category</vt:lpstr>
      <vt:lpstr>Demo: Precursor Abundance across Concentration Categories</vt:lpstr>
      <vt:lpstr>Demo: RT Difference between Precursors</vt:lpstr>
      <vt:lpstr>Demo: Ion Mobility(IM) Difference between Precursors</vt:lpstr>
      <vt:lpstr>Demo: Distribution of Precursors based on Correlation b/w Measured and Expected Trends</vt:lpstr>
      <vt:lpstr>PowerPoint Presentation</vt:lpstr>
      <vt:lpstr>PowerPoint Presentation</vt:lpstr>
      <vt:lpstr>Conclusions</vt:lpstr>
      <vt:lpstr>Access to Input Files/Scripts/Results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Proteomic Transformation of Medical Practice</dc:title>
  <dc:creator>Van Eyk, Jennifer</dc:creator>
  <cp:lastModifiedBy>Sundararaman, Niveda</cp:lastModifiedBy>
  <cp:revision>431</cp:revision>
  <dcterms:created xsi:type="dcterms:W3CDTF">2020-08-18T21:01:40Z</dcterms:created>
  <dcterms:modified xsi:type="dcterms:W3CDTF">2022-11-03T07:25:20Z</dcterms:modified>
</cp:coreProperties>
</file>